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6" r:id="rId2"/>
    <p:sldId id="295" r:id="rId3"/>
    <p:sldId id="287" r:id="rId4"/>
    <p:sldId id="280" r:id="rId5"/>
    <p:sldId id="283" r:id="rId6"/>
    <p:sldId id="294" r:id="rId7"/>
  </p:sldIdLst>
  <p:sldSz cx="12192000" cy="6858000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3D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661" autoAdjust="0"/>
    <p:restoredTop sz="94660" autoAdjust="0"/>
  </p:normalViewPr>
  <p:slideViewPr>
    <p:cSldViewPr snapToGrid="0">
      <p:cViewPr varScale="1">
        <p:scale>
          <a:sx n="70" d="100"/>
          <a:sy n="70" d="100"/>
        </p:scale>
        <p:origin x="876" y="5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61556316112388E-2"/>
          <c:y val="5.5520279097603868E-2"/>
          <c:w val="0.864023099040506"/>
          <c:h val="0.854450056093144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Лист1!$C$7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3.0157685889089413E-4"/>
                  <c:y val="-6.82544722033675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CAD8-4A58-BB19-5714CCC0C1A9}"/>
                </c:ext>
              </c:extLst>
            </c:dLbl>
            <c:dLbl>
              <c:idx val="1"/>
              <c:layout>
                <c:manualLayout>
                  <c:x val="-4.0978309989307907E-17"/>
                  <c:y val="-6.66761548174260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AD8-4A58-BB19-5714CCC0C1A9}"/>
                </c:ext>
              </c:extLst>
            </c:dLbl>
            <c:dLbl>
              <c:idx val="2"/>
              <c:layout>
                <c:manualLayout>
                  <c:x val="1.2181159352871592E-3"/>
                  <c:y val="-1.5999919370485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CAD8-4A58-BB19-5714CCC0C1A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Лист1!$B$8:$B$11</c:f>
              <c:strCache>
                <c:ptCount val="4"/>
                <c:pt idx="0">
                  <c:v>Количество рассмотренных жалоб</c:v>
                </c:pt>
                <c:pt idx="1">
                  <c:v>Признаны обоснованными</c:v>
                </c:pt>
                <c:pt idx="2">
                  <c:v>Количество обращений о включении в РНП</c:v>
                </c:pt>
                <c:pt idx="3">
                  <c:v>Включено в РНП</c:v>
                </c:pt>
              </c:strCache>
            </c:strRef>
          </c:cat>
          <c:val>
            <c:numRef>
              <c:f>Лист1!$C$8:$C$11</c:f>
              <c:numCache>
                <c:formatCode>#,##0</c:formatCode>
                <c:ptCount val="4"/>
                <c:pt idx="0">
                  <c:v>64014</c:v>
                </c:pt>
                <c:pt idx="1">
                  <c:v>28015</c:v>
                </c:pt>
                <c:pt idx="2">
                  <c:v>14117</c:v>
                </c:pt>
                <c:pt idx="3">
                  <c:v>7082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AD8-4A58-BB19-5714CCC0C1A9}"/>
            </c:ext>
          </c:extLst>
        </c:ser>
        <c:ser>
          <c:idx val="1"/>
          <c:order val="1"/>
          <c:tx>
            <c:strRef>
              <c:f>Лист1!$D$7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7.5416214785379706E-5"/>
                  <c:y val="-2.28573201083109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CAD8-4A58-BB19-5714CCC0C1A9}"/>
                </c:ext>
              </c:extLst>
            </c:dLbl>
            <c:dLbl>
              <c:idx val="1"/>
              <c:layout>
                <c:manualLayout>
                  <c:x val="1.3310917909494207E-3"/>
                  <c:y val="-1.35877617452358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CAD8-4A58-BB19-5714CCC0C1A9}"/>
                </c:ext>
              </c:extLst>
            </c:dLbl>
            <c:dLbl>
              <c:idx val="2"/>
              <c:layout>
                <c:manualLayout>
                  <c:x val="4.8724637411486369E-3"/>
                  <c:y val="-1.82856221376972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CAD8-4A58-BB19-5714CCC0C1A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Лист1!$B$8:$B$11</c:f>
              <c:strCache>
                <c:ptCount val="4"/>
                <c:pt idx="0">
                  <c:v>Количество рассмотренных жалоб</c:v>
                </c:pt>
                <c:pt idx="1">
                  <c:v>Признаны обоснованными</c:v>
                </c:pt>
                <c:pt idx="2">
                  <c:v>Количество обращений о включении в РНП</c:v>
                </c:pt>
                <c:pt idx="3">
                  <c:v>Включено в РНП</c:v>
                </c:pt>
              </c:strCache>
            </c:strRef>
          </c:cat>
          <c:val>
            <c:numRef>
              <c:f>Лист1!$D$8:$D$11</c:f>
              <c:numCache>
                <c:formatCode>#,##0</c:formatCode>
                <c:ptCount val="4"/>
                <c:pt idx="0">
                  <c:v>66147</c:v>
                </c:pt>
                <c:pt idx="1">
                  <c:v>29109</c:v>
                </c:pt>
                <c:pt idx="2">
                  <c:v>27599</c:v>
                </c:pt>
                <c:pt idx="3">
                  <c:v>14633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AD8-4A58-BB19-5714CCC0C1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37014144"/>
        <c:axId val="2037015776"/>
      </c:barChart>
      <c:catAx>
        <c:axId val="2037014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37015776"/>
        <c:crosses val="autoZero"/>
        <c:auto val="1"/>
        <c:lblAlgn val="ctr"/>
        <c:lblOffset val="100"/>
        <c:noMultiLvlLbl val="0"/>
      </c:catAx>
      <c:valAx>
        <c:axId val="2037015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37014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85775481088570138"/>
          <c:y val="5.5784487603366101E-2"/>
          <c:w val="0.10034070177031865"/>
          <c:h val="0.140112981979812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0.15977</cdr:x>
      <cdr:y>0.482</cdr:y>
    </cdr:from>
    <cdr:to>
      <cdr:x>0.19345</cdr:x>
      <cdr:y>0.5208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15566" y="2641627"/>
          <a:ext cx="382773" cy="2126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0.2002</cdr:x>
      <cdr:y>0.5</cdr:y>
    </cdr:from>
    <cdr:to>
      <cdr:x>0.27705</cdr:x>
      <cdr:y>0.59971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274963" y="2915558"/>
          <a:ext cx="873375" cy="5814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400" dirty="0" smtClean="0"/>
            <a:t>Рост</a:t>
          </a:r>
        </a:p>
        <a:p xmlns:a="http://schemas.openxmlformats.org/drawingml/2006/main">
          <a:pPr algn="ctr"/>
          <a:r>
            <a:rPr lang="ru-RU" sz="1400" dirty="0" smtClean="0"/>
            <a:t>3,3%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0.3598</cdr:x>
      <cdr:y>0.68161</cdr:y>
    </cdr:from>
    <cdr:to>
      <cdr:x>0.43876</cdr:x>
      <cdr:y>0.71149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088625" y="3974547"/>
          <a:ext cx="897258" cy="1742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 smtClean="0"/>
            <a:t>43,8%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0.42436</cdr:x>
      <cdr:y>0.68251</cdr:y>
    </cdr:from>
    <cdr:to>
      <cdr:x>0.50274</cdr:x>
      <cdr:y>0.7094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4822289" y="3979768"/>
          <a:ext cx="890670" cy="1568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 smtClean="0"/>
            <a:t>43,9%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0.63509</cdr:x>
      <cdr:y>0.68161</cdr:y>
    </cdr:from>
    <cdr:to>
      <cdr:x>0.70152</cdr:x>
      <cdr:y>0.77638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7216911" y="3735576"/>
          <a:ext cx="754884" cy="5194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600" dirty="0" smtClean="0"/>
            <a:t>Рост</a:t>
          </a:r>
        </a:p>
        <a:p xmlns:a="http://schemas.openxmlformats.org/drawingml/2006/main">
          <a:pPr algn="ctr"/>
          <a:r>
            <a:rPr lang="ru-RU" sz="1600" dirty="0" smtClean="0"/>
            <a:t>95,5</a:t>
          </a:r>
          <a:r>
            <a:rPr lang="ru-RU" sz="1100" dirty="0" smtClean="0"/>
            <a:t>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0.78997</cdr:x>
      <cdr:y>0.84027</cdr:y>
    </cdr:from>
    <cdr:to>
      <cdr:x>0.86893</cdr:x>
      <cdr:y>0.87015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8976906" y="4899712"/>
          <a:ext cx="897260" cy="1742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 smtClean="0"/>
            <a:t>50,2%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0.85432</cdr:x>
      <cdr:y>0.83984</cdr:y>
    </cdr:from>
    <cdr:to>
      <cdr:x>0.93329</cdr:x>
      <cdr:y>0.86971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9708154" y="4897205"/>
          <a:ext cx="897424" cy="1741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 smtClean="0"/>
            <a:t>53,1%</a:t>
          </a:r>
          <a:endParaRPr lang="ru-RU" sz="14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273A12-FB6A-48F0-BCED-8D7B8302A157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3488"/>
            <a:ext cx="5924550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1" y="4751389"/>
            <a:ext cx="5438775" cy="38877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DA29D0-B6CB-4DB0-A4C6-50B3E12430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231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3D9B-E927-4A94-9886-FBF2DCEF0BF5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7B91-5B6C-419B-B1B9-40181E8A0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759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3D9B-E927-4A94-9886-FBF2DCEF0BF5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7B91-5B6C-419B-B1B9-40181E8A0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6439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3D9B-E927-4A94-9886-FBF2DCEF0BF5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7B91-5B6C-419B-B1B9-40181E8A0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1383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12192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579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3D9B-E927-4A94-9886-FBF2DCEF0BF5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7B91-5B6C-419B-B1B9-40181E8A0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3980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3D9B-E927-4A94-9886-FBF2DCEF0BF5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7B91-5B6C-419B-B1B9-40181E8A0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0841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3D9B-E927-4A94-9886-FBF2DCEF0BF5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7B91-5B6C-419B-B1B9-40181E8A0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3442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3D9B-E927-4A94-9886-FBF2DCEF0BF5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7B91-5B6C-419B-B1B9-40181E8A0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5079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3D9B-E927-4A94-9886-FBF2DCEF0BF5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7B91-5B6C-419B-B1B9-40181E8A0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360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3D9B-E927-4A94-9886-FBF2DCEF0BF5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7B91-5B6C-419B-B1B9-40181E8A0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477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3D9B-E927-4A94-9886-FBF2DCEF0BF5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7B91-5B6C-419B-B1B9-40181E8A0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9349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3D9B-E927-4A94-9886-FBF2DCEF0BF5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7B91-5B6C-419B-B1B9-40181E8A0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1108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53D9B-E927-4A94-9886-FBF2DCEF0BF5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87B91-5B6C-419B-B1B9-40181E8A0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4605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079"/>
          <p:cNvSpPr>
            <a:spLocks noChangeArrowheads="1"/>
          </p:cNvSpPr>
          <p:nvPr/>
        </p:nvSpPr>
        <p:spPr bwMode="auto">
          <a:xfrm>
            <a:off x="130629" y="3171371"/>
            <a:ext cx="12061371" cy="3258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ru-RU" altLang="ru-RU" sz="2800" b="1" dirty="0">
                <a:solidFill>
                  <a:srgbClr val="008080"/>
                </a:solidFill>
                <a:latin typeface="+mn-lt"/>
              </a:rPr>
              <a:t>Проблемы </a:t>
            </a:r>
            <a:r>
              <a:rPr lang="ru-RU" altLang="ru-RU" sz="2800" b="1" dirty="0" err="1">
                <a:solidFill>
                  <a:srgbClr val="008080"/>
                </a:solidFill>
                <a:latin typeface="+mn-lt"/>
              </a:rPr>
              <a:t>правоприменения</a:t>
            </a:r>
            <a:r>
              <a:rPr lang="ru-RU" altLang="ru-RU" sz="2800" b="1" dirty="0">
                <a:solidFill>
                  <a:srgbClr val="008080"/>
                </a:solidFill>
                <a:latin typeface="+mn-lt"/>
              </a:rPr>
              <a:t> </a:t>
            </a:r>
            <a:r>
              <a:rPr lang="ru-RU" altLang="ru-RU" sz="2800" b="1" dirty="0" smtClean="0">
                <a:solidFill>
                  <a:srgbClr val="008080"/>
                </a:solidFill>
                <a:latin typeface="+mn-lt"/>
              </a:rPr>
              <a:t>44-ФЗ, </a:t>
            </a:r>
            <a:r>
              <a:rPr lang="ru-RU" altLang="ru-RU" sz="2800" b="1" dirty="0">
                <a:solidFill>
                  <a:srgbClr val="008080"/>
                </a:solidFill>
                <a:latin typeface="+mn-lt"/>
              </a:rPr>
              <a:t>пути совершенствования законодательства. Результаты контрольной деятельности ФАС России за 2019 год и планы на 2020 год.</a:t>
            </a:r>
            <a:r>
              <a:rPr lang="ru-RU" altLang="ru-RU" sz="2400" b="1" dirty="0">
                <a:solidFill>
                  <a:srgbClr val="008080"/>
                </a:solidFill>
                <a:latin typeface="+mn-lt"/>
              </a:rPr>
              <a:t/>
            </a:r>
            <a:br>
              <a:rPr lang="ru-RU" altLang="ru-RU" sz="2400" b="1" dirty="0">
                <a:solidFill>
                  <a:srgbClr val="008080"/>
                </a:solidFill>
                <a:latin typeface="+mn-lt"/>
              </a:rPr>
            </a:br>
            <a:endParaRPr lang="ru-RU" altLang="ru-RU" sz="2400" b="1" dirty="0">
              <a:solidFill>
                <a:srgbClr val="008080"/>
              </a:solidFill>
              <a:latin typeface="+mn-lt"/>
            </a:endParaRPr>
          </a:p>
          <a:p>
            <a:pPr algn="ctr">
              <a:spcBef>
                <a:spcPct val="0"/>
              </a:spcBef>
              <a:buNone/>
              <a:defRPr/>
            </a:pPr>
            <a:endParaRPr lang="ru-RU" altLang="ru-RU" sz="2400" b="1" dirty="0">
              <a:solidFill>
                <a:srgbClr val="008080"/>
              </a:solidFill>
              <a:latin typeface="Arial" charset="0"/>
            </a:endParaRPr>
          </a:p>
          <a:p>
            <a:pPr algn="ctr">
              <a:spcBef>
                <a:spcPct val="0"/>
              </a:spcBef>
              <a:buNone/>
              <a:defRPr/>
            </a:pPr>
            <a:r>
              <a:rPr lang="ru-RU" altLang="ru-RU" sz="2400" b="1" dirty="0">
                <a:solidFill>
                  <a:srgbClr val="008080"/>
                </a:solidFill>
                <a:latin typeface="Arial" charset="0"/>
              </a:rPr>
              <a:t/>
            </a:r>
            <a:br>
              <a:rPr lang="ru-RU" altLang="ru-RU" sz="2400" b="1" dirty="0">
                <a:solidFill>
                  <a:srgbClr val="008080"/>
                </a:solidFill>
                <a:latin typeface="Arial" charset="0"/>
              </a:rPr>
            </a:br>
            <a:endParaRPr lang="ru-RU" altLang="ru-RU" sz="2400" b="1" dirty="0" smtClean="0">
              <a:solidFill>
                <a:srgbClr val="008080"/>
              </a:solidFill>
              <a:latin typeface="Arial" charset="0"/>
            </a:endParaRPr>
          </a:p>
          <a:p>
            <a:pPr algn="ctr">
              <a:spcBef>
                <a:spcPct val="0"/>
              </a:spcBef>
              <a:buNone/>
              <a:defRPr/>
            </a:pPr>
            <a:r>
              <a:rPr lang="ru-RU" altLang="ru-RU" sz="1800" b="1" dirty="0" smtClean="0">
                <a:solidFill>
                  <a:srgbClr val="008080"/>
                </a:solidFill>
                <a:latin typeface="Arial" charset="0"/>
              </a:rPr>
              <a:t>Москва</a:t>
            </a:r>
            <a:r>
              <a:rPr lang="ru-RU" altLang="ru-RU" sz="1800" b="1" dirty="0">
                <a:solidFill>
                  <a:srgbClr val="008080"/>
                </a:solidFill>
                <a:latin typeface="Arial" charset="0"/>
              </a:rPr>
              <a:t>, </a:t>
            </a:r>
            <a:r>
              <a:rPr lang="ru-RU" altLang="ru-RU" sz="1800" b="1" dirty="0" smtClean="0">
                <a:solidFill>
                  <a:srgbClr val="008080"/>
                </a:solidFill>
                <a:latin typeface="Arial" charset="0"/>
              </a:rPr>
              <a:t>2020</a:t>
            </a:r>
            <a:endParaRPr lang="ru-RU" altLang="ru-RU" sz="1800" b="1" dirty="0">
              <a:solidFill>
                <a:srgbClr val="008080"/>
              </a:solidFill>
              <a:latin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ru-RU" altLang="ru-RU" sz="3000" b="1" dirty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4099" name="Rectangle 26"/>
          <p:cNvSpPr>
            <a:spLocks noChangeArrowheads="1"/>
          </p:cNvSpPr>
          <p:nvPr/>
        </p:nvSpPr>
        <p:spPr bwMode="auto">
          <a:xfrm>
            <a:off x="-781353" y="2083932"/>
            <a:ext cx="10511367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>
                <a:solidFill>
                  <a:srgbClr val="008080"/>
                </a:solidFill>
                <a:latin typeface="+mn-lt"/>
              </a:rPr>
              <a:t>ФЕДЕРАЛЬНАЯ АНТИМОНОПОЛЬНАЯ СЛУЖБА</a:t>
            </a:r>
            <a:endParaRPr lang="en-US" altLang="ru-RU" sz="2400" b="1" dirty="0">
              <a:solidFill>
                <a:srgbClr val="00808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8515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10" descr="http://zakupki.gov.ru/epz/main/public/img/header/emblem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 rotWithShape="1">
          <a:blip r:embed="rId2"/>
          <a:srcRect l="13542" t="20884" r="3559" b="66527"/>
          <a:stretch/>
        </p:blipFill>
        <p:spPr>
          <a:xfrm>
            <a:off x="-12700" y="0"/>
            <a:ext cx="12192000" cy="594851"/>
          </a:xfrm>
          <a:prstGeom prst="rect">
            <a:avLst/>
          </a:prstGeom>
        </p:spPr>
      </p:pic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155575" y="-144463"/>
            <a:ext cx="12198350" cy="645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ru-RU" alt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Динамика рассмотрения жалоб и обращений о включении в РНП по 44-ФЗ</a:t>
            </a:r>
            <a:endParaRPr lang="ru-RU" alt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2779723"/>
              </p:ext>
            </p:extLst>
          </p:nvPr>
        </p:nvGraphicFramePr>
        <p:xfrm>
          <a:off x="207719" y="1026884"/>
          <a:ext cx="11363604" cy="58311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048000" y="3429000"/>
            <a:ext cx="6096000" cy="0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7" name="TextBox 1"/>
          <p:cNvSpPr txBox="1"/>
          <p:nvPr/>
        </p:nvSpPr>
        <p:spPr>
          <a:xfrm>
            <a:off x="3048000" y="618360"/>
            <a:ext cx="6371303" cy="61250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dirty="0"/>
              <a:t> </a:t>
            </a:r>
            <a:r>
              <a:rPr lang="ru-RU" sz="2400" b="1" dirty="0" smtClean="0"/>
              <a:t>За 2019 год ФАС России рассмотрено более 66 тысяч жалоб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56012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10" descr="http://zakupki.gov.ru/epz/main/public/img/header/emblem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 rotWithShape="1">
          <a:blip r:embed="rId2"/>
          <a:srcRect l="13542" t="20884" r="3559" b="66527"/>
          <a:stretch/>
        </p:blipFill>
        <p:spPr>
          <a:xfrm>
            <a:off x="-12700" y="0"/>
            <a:ext cx="12192000" cy="594851"/>
          </a:xfrm>
          <a:prstGeom prst="rect">
            <a:avLst/>
          </a:prstGeom>
        </p:spPr>
      </p:pic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-12700" y="-167530"/>
            <a:ext cx="12198350" cy="68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spcBef>
                <a:spcPct val="0"/>
              </a:spcBef>
            </a:pPr>
            <a:r>
              <a:rPr lang="ru-RU" alt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Проблемы 44-ФЗ и пути решения</a:t>
            </a:r>
            <a:endParaRPr lang="ru-RU" alt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06281" y="1439281"/>
            <a:ext cx="3509407" cy="1531730"/>
          </a:xfrm>
          <a:prstGeom prst="round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5000"/>
              </a:lnSpc>
              <a:spcAft>
                <a:spcPts val="0"/>
              </a:spcAft>
              <a:tabLst>
                <a:tab pos="533400" algn="l"/>
              </a:tabLst>
            </a:pPr>
            <a:r>
              <a:rPr lang="ru-RU" sz="1900" b="1" dirty="0" smtClean="0">
                <a:solidFill>
                  <a:schemeClr val="tx1"/>
                </a:solidFill>
              </a:rPr>
              <a:t>Установление </a:t>
            </a:r>
            <a:r>
              <a:rPr lang="ru-RU" sz="2000" b="1" dirty="0" smtClean="0">
                <a:solidFill>
                  <a:schemeClr val="tx1"/>
                </a:solidFill>
              </a:rPr>
              <a:t>заказчиками</a:t>
            </a:r>
            <a:r>
              <a:rPr lang="ru-RU" sz="1900" b="1" dirty="0" smtClean="0">
                <a:solidFill>
                  <a:schemeClr val="tx1"/>
                </a:solidFill>
              </a:rPr>
              <a:t> </a:t>
            </a:r>
            <a:r>
              <a:rPr lang="ru-RU" sz="1900" b="1" dirty="0">
                <a:solidFill>
                  <a:schemeClr val="tx1"/>
                </a:solidFill>
              </a:rPr>
              <a:t>в </a:t>
            </a:r>
            <a:r>
              <a:rPr lang="ru-RU" sz="1900" b="1" dirty="0" smtClean="0">
                <a:solidFill>
                  <a:schemeClr val="tx1"/>
                </a:solidFill>
              </a:rPr>
              <a:t>документации о торгах «</a:t>
            </a:r>
            <a:r>
              <a:rPr lang="ru-RU" sz="1900" b="1" dirty="0">
                <a:solidFill>
                  <a:schemeClr val="tx1"/>
                </a:solidFill>
              </a:rPr>
              <a:t>ловушек» для формального отклонения </a:t>
            </a:r>
            <a:r>
              <a:rPr lang="ru-RU" sz="1900" b="1" dirty="0" smtClean="0">
                <a:solidFill>
                  <a:schemeClr val="tx1"/>
                </a:solidFill>
              </a:rPr>
              <a:t>участников</a:t>
            </a:r>
            <a:endParaRPr lang="ru-RU" sz="1900" b="1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786554" y="743509"/>
            <a:ext cx="2493923" cy="483808"/>
          </a:xfrm>
          <a:prstGeom prst="roundRect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dirty="0" smtClean="0"/>
              <a:t>Предложения</a:t>
            </a:r>
            <a:endParaRPr lang="ru-RU" sz="2400" b="1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912483" y="723109"/>
            <a:ext cx="2472301" cy="506815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dirty="0" smtClean="0"/>
              <a:t>Проблемы</a:t>
            </a:r>
            <a:endParaRPr lang="ru-RU" sz="2400" b="1" dirty="0"/>
          </a:p>
        </p:txBody>
      </p:sp>
      <p:sp>
        <p:nvSpPr>
          <p:cNvPr id="17" name="Скругленный прямоугольник 12">
            <a:extLst>
              <a:ext uri="{FF2B5EF4-FFF2-40B4-BE49-F238E27FC236}">
                <a16:creationId xmlns:a16="http://schemas.microsoft.com/office/drawing/2014/main" id="{5B3AC34B-2618-4E47-8411-1794FA3449FF}"/>
              </a:ext>
            </a:extLst>
          </p:cNvPr>
          <p:cNvSpPr/>
          <p:nvPr/>
        </p:nvSpPr>
        <p:spPr>
          <a:xfrm>
            <a:off x="4462817" y="1439281"/>
            <a:ext cx="7397087" cy="1561308"/>
          </a:xfrm>
          <a:prstGeom prst="roundRect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Установление только согласия от участника закупки на иные работы (по аналогии с закупками строительных работ), а при использовании (или поставке) товаров – ограниченный перечень </a:t>
            </a:r>
            <a:r>
              <a:rPr lang="ru-RU" sz="2000" b="1" dirty="0" smtClean="0">
                <a:solidFill>
                  <a:schemeClr val="tx1"/>
                </a:solidFill>
              </a:rPr>
              <a:t>характеристик на закупку </a:t>
            </a:r>
            <a:r>
              <a:rPr lang="ru-RU" sz="2000" b="1" dirty="0">
                <a:solidFill>
                  <a:schemeClr val="tx1"/>
                </a:solidFill>
              </a:rPr>
              <a:t>(</a:t>
            </a:r>
            <a:r>
              <a:rPr lang="ru-RU" sz="2000" b="1" dirty="0" smtClean="0">
                <a:solidFill>
                  <a:schemeClr val="tx1"/>
                </a:solidFill>
              </a:rPr>
              <a:t>например, не более 5</a:t>
            </a:r>
            <a:r>
              <a:rPr lang="ru-RU" sz="2000" b="1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8" name="Скругленный прямоугольник 17">
            <a:extLst>
              <a:ext uri="{FF2B5EF4-FFF2-40B4-BE49-F238E27FC236}">
                <a16:creationId xmlns:a16="http://schemas.microsoft.com/office/drawing/2014/main" id="{1FFDFD7F-D47B-43BC-973E-50B52E6AD0EE}"/>
              </a:ext>
            </a:extLst>
          </p:cNvPr>
          <p:cNvSpPr/>
          <p:nvPr/>
        </p:nvSpPr>
        <p:spPr>
          <a:xfrm>
            <a:off x="4500315" y="3226429"/>
            <a:ext cx="7397087" cy="717395"/>
          </a:xfrm>
          <a:prstGeom prst="roundRect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  <a:tabLst>
                <a:tab pos="400050" algn="l"/>
              </a:tabLst>
              <a:defRPr/>
            </a:pPr>
            <a:r>
              <a:rPr lang="ru-RU" sz="2000" b="1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Проведение аукциона через 2 часа после окончания срока подачи заявок для всех видов товаров, работ, услуг</a:t>
            </a:r>
            <a:endParaRPr lang="ru-RU" sz="2000" b="1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Стрелка вправо 1"/>
          <p:cNvSpPr/>
          <p:nvPr/>
        </p:nvSpPr>
        <p:spPr>
          <a:xfrm>
            <a:off x="3942067" y="1931395"/>
            <a:ext cx="394371" cy="4326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06280" y="4216790"/>
            <a:ext cx="3509408" cy="1519126"/>
          </a:xfrm>
          <a:prstGeom prst="roundRect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Отсутствие у предпринимателей возможности </a:t>
            </a:r>
            <a:r>
              <a:rPr lang="ru-RU" sz="2000" b="1" dirty="0">
                <a:solidFill>
                  <a:schemeClr val="tx1"/>
                </a:solidFill>
              </a:rPr>
              <a:t>защитить свои права при исполнении </a:t>
            </a:r>
            <a:r>
              <a:rPr lang="ru-RU" sz="2000" b="1" dirty="0" smtClean="0">
                <a:solidFill>
                  <a:schemeClr val="tx1"/>
                </a:solidFill>
              </a:rPr>
              <a:t>контракта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с двумя скругленными противолежащими углами 19"/>
          <p:cNvSpPr/>
          <p:nvPr/>
        </p:nvSpPr>
        <p:spPr>
          <a:xfrm>
            <a:off x="4515865" y="4216790"/>
            <a:ext cx="7397088" cy="1519126"/>
          </a:xfrm>
          <a:prstGeom prst="round2DiagRect">
            <a:avLst>
              <a:gd name="adj1" fmla="val 10122"/>
              <a:gd name="adj2" fmla="val 12408"/>
            </a:avLst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Установление закрытого перечня случаев одностороннего отказа  заказчика от исполнения контракта и право исполнителя обжаловать такое решение заказчика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22" name="Скругленный прямоугольник 12">
            <a:extLst>
              <a:ext uri="{FF2B5EF4-FFF2-40B4-BE49-F238E27FC236}">
                <a16:creationId xmlns:a16="http://schemas.microsoft.com/office/drawing/2014/main" id="{45F081B8-74FF-4313-92F6-E019C479A52B}"/>
              </a:ext>
            </a:extLst>
          </p:cNvPr>
          <p:cNvSpPr/>
          <p:nvPr/>
        </p:nvSpPr>
        <p:spPr>
          <a:xfrm>
            <a:off x="208623" y="5961756"/>
            <a:ext cx="11704330" cy="585169"/>
          </a:xfrm>
          <a:prstGeom prst="roundRect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  <a:tabLst>
                <a:tab pos="400050" algn="l"/>
              </a:tabLst>
              <a:defRPr/>
            </a:pPr>
            <a:r>
              <a:rPr lang="ru-RU" sz="2000" b="1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Устранение </a:t>
            </a:r>
            <a:r>
              <a:rPr lang="ru-RU" sz="2000" b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«цикличности» проведения </a:t>
            </a:r>
            <a:r>
              <a:rPr lang="ru-RU" sz="2000" b="1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закупки</a:t>
            </a:r>
            <a:endParaRPr lang="ru-RU" sz="2000" b="1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Стрелка вправо 22"/>
          <p:cNvSpPr/>
          <p:nvPr/>
        </p:nvSpPr>
        <p:spPr>
          <a:xfrm>
            <a:off x="3954383" y="3368816"/>
            <a:ext cx="422787" cy="4326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07553" y="3227368"/>
            <a:ext cx="3508135" cy="716456"/>
          </a:xfrm>
          <a:prstGeom prst="round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5000"/>
              </a:lnSpc>
              <a:spcAft>
                <a:spcPts val="0"/>
              </a:spcAft>
              <a:tabLst>
                <a:tab pos="533400" algn="l"/>
              </a:tabLst>
            </a:pPr>
            <a:r>
              <a:rPr lang="ru-RU" sz="2000" b="1" dirty="0" smtClean="0">
                <a:solidFill>
                  <a:schemeClr val="tx1"/>
                </a:solidFill>
              </a:rPr>
              <a:t>Сговор на торгах</a:t>
            </a:r>
            <a:endParaRPr lang="ru-RU" sz="2000" b="1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Стрелка вправо 26"/>
          <p:cNvSpPr/>
          <p:nvPr/>
        </p:nvSpPr>
        <p:spPr>
          <a:xfrm>
            <a:off x="3954383" y="4760043"/>
            <a:ext cx="422787" cy="4326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0174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10" descr="http://zakupki.gov.ru/epz/main/public/img/header/emblem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 rotWithShape="1">
          <a:blip r:embed="rId2"/>
          <a:srcRect l="13542" t="20884" r="3559" b="66527"/>
          <a:stretch/>
        </p:blipFill>
        <p:spPr>
          <a:xfrm>
            <a:off x="0" y="-3861"/>
            <a:ext cx="12192000" cy="715826"/>
          </a:xfrm>
          <a:prstGeom prst="rect">
            <a:avLst/>
          </a:prstGeom>
        </p:spPr>
      </p:pic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-423081" y="15626"/>
            <a:ext cx="12615079" cy="68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75000"/>
              </a:lnSpc>
              <a:buFont typeface="Arial" panose="020B0604020202020204" pitchFamily="34" charset="0"/>
              <a:buNone/>
              <a:defRPr/>
            </a:pPr>
            <a:r>
              <a:rPr lang="ru-RU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Развитие добросовестной конкуренции по 44-ФЗ</a:t>
            </a:r>
            <a:endParaRPr lang="ru-RU" alt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05" name="Скругленный прямоугольник 104"/>
          <p:cNvSpPr/>
          <p:nvPr/>
        </p:nvSpPr>
        <p:spPr>
          <a:xfrm>
            <a:off x="6054556" y="1895006"/>
            <a:ext cx="5970860" cy="1772234"/>
          </a:xfrm>
          <a:prstGeom prst="roundRect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200" b="1" dirty="0"/>
              <a:t>           Использование рейтинга для: </a:t>
            </a:r>
            <a:br>
              <a:rPr lang="ru-RU" sz="2200" b="1" dirty="0"/>
            </a:br>
            <a:r>
              <a:rPr lang="ru-RU" sz="2200" b="1" dirty="0"/>
              <a:t>- допуска на </a:t>
            </a:r>
            <a:r>
              <a:rPr lang="ru-RU" sz="2200" b="1" dirty="0" smtClean="0"/>
              <a:t>торги</a:t>
            </a:r>
            <a:endParaRPr lang="ru-RU" sz="2200" b="1" dirty="0"/>
          </a:p>
          <a:p>
            <a:r>
              <a:rPr lang="ru-RU" sz="2200" b="1" dirty="0"/>
              <a:t>- объективной оценки участника на </a:t>
            </a:r>
            <a:r>
              <a:rPr lang="ru-RU" sz="2200" b="1" dirty="0" smtClean="0"/>
              <a:t>торгах</a:t>
            </a:r>
            <a:endParaRPr lang="ru-RU" sz="2200" b="1" dirty="0"/>
          </a:p>
          <a:p>
            <a:r>
              <a:rPr lang="ru-RU" sz="2200" b="1" dirty="0">
                <a:solidFill>
                  <a:schemeClr val="tx1"/>
                </a:solidFill>
              </a:rPr>
              <a:t>- снижение размера обеспечения заявки и контракта в зависимости от рейтинга</a:t>
            </a:r>
            <a:endParaRPr lang="ru-RU" sz="2200" b="1" dirty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55575" y="972811"/>
            <a:ext cx="2841625" cy="177464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chemeClr val="tx1"/>
                </a:solidFill>
              </a:rPr>
              <a:t>Рейтинг деловой репутации предпринимателей</a:t>
            </a: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6054555" y="777821"/>
            <a:ext cx="5970860" cy="101607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chemeClr val="tx1"/>
                </a:solidFill>
              </a:rPr>
              <a:t>Автоматическое присвоение рейтинга в ЕИС в зависимости от качества, количества и стоимости исполненных контрактов</a:t>
            </a:r>
          </a:p>
        </p:txBody>
      </p:sp>
      <p:sp>
        <p:nvSpPr>
          <p:cNvPr id="46" name="Стрелка вниз 45"/>
          <p:cNvSpPr/>
          <p:nvPr/>
        </p:nvSpPr>
        <p:spPr>
          <a:xfrm rot="16200000">
            <a:off x="3047113" y="1596847"/>
            <a:ext cx="635238" cy="590281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766458" y="958888"/>
            <a:ext cx="1559804" cy="512897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chemeClr val="tx1"/>
                </a:solidFill>
              </a:rPr>
              <a:t>Высокий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764388" y="1662693"/>
            <a:ext cx="1559804" cy="512897"/>
          </a:xfrm>
          <a:prstGeom prst="roundRect">
            <a:avLst/>
          </a:prstGeo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chemeClr val="tx1"/>
                </a:solidFill>
              </a:rPr>
              <a:t>Базовый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766458" y="2400515"/>
            <a:ext cx="1559804" cy="512897"/>
          </a:xfrm>
          <a:prstGeom prst="round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chemeClr val="tx1"/>
                </a:solidFill>
              </a:rPr>
              <a:t>Низкий</a:t>
            </a:r>
          </a:p>
        </p:txBody>
      </p:sp>
      <p:sp>
        <p:nvSpPr>
          <p:cNvPr id="21" name="Стрелка вниз 20"/>
          <p:cNvSpPr/>
          <p:nvPr/>
        </p:nvSpPr>
        <p:spPr>
          <a:xfrm rot="16200000">
            <a:off x="5406230" y="1562830"/>
            <a:ext cx="635238" cy="590281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-6352" y="3867858"/>
            <a:ext cx="1219835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Скругленный прямоугольник 22"/>
          <p:cNvSpPr/>
          <p:nvPr/>
        </p:nvSpPr>
        <p:spPr>
          <a:xfrm>
            <a:off x="155574" y="4256817"/>
            <a:ext cx="3608813" cy="1509854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/>
              <a:t>Подача жалобы и официальное уведомление участников  через </a:t>
            </a:r>
            <a:r>
              <a:rPr lang="ru-RU" sz="2200" b="1" dirty="0" smtClean="0"/>
              <a:t>ЕИС</a:t>
            </a:r>
            <a:endParaRPr lang="ru-RU" sz="2200" b="1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936183" y="4236770"/>
            <a:ext cx="4243200" cy="1529901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/>
              <a:t>Вся претензионная и иная официальная переписка заказчика с </a:t>
            </a:r>
            <a:r>
              <a:rPr lang="ru-RU" sz="2200" b="1" dirty="0" smtClean="0"/>
              <a:t>исполнителем по контракту должна быть </a:t>
            </a:r>
            <a:r>
              <a:rPr lang="ru-RU" sz="2200" b="1" dirty="0"/>
              <a:t>в ЕИС</a:t>
            </a:r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 rotWithShape="1">
          <a:blip r:embed="rId2"/>
          <a:srcRect l="13542" t="20884" r="3559" b="66527"/>
          <a:stretch/>
        </p:blipFill>
        <p:spPr>
          <a:xfrm>
            <a:off x="51060" y="3773715"/>
            <a:ext cx="12192000" cy="394831"/>
          </a:xfrm>
          <a:prstGeom prst="rect">
            <a:avLst/>
          </a:prstGeom>
        </p:spPr>
      </p:pic>
      <p:sp>
        <p:nvSpPr>
          <p:cNvPr id="26" name="Text Box 2"/>
          <p:cNvSpPr txBox="1">
            <a:spLocks noChangeArrowheads="1"/>
          </p:cNvSpPr>
          <p:nvPr/>
        </p:nvSpPr>
        <p:spPr bwMode="auto">
          <a:xfrm>
            <a:off x="-172935" y="3813802"/>
            <a:ext cx="12198350" cy="31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75000"/>
              </a:lnSpc>
              <a:buFont typeface="Arial" panose="020B0604020202020204" pitchFamily="34" charset="0"/>
              <a:buNone/>
              <a:defRPr/>
            </a:pPr>
            <a:r>
              <a:rPr lang="ru-RU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Развитие электронных процедур</a:t>
            </a:r>
            <a:endParaRPr lang="ru-RU" alt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8351179" y="4214718"/>
            <a:ext cx="3674236" cy="1551953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 smtClean="0"/>
              <a:t>Единая форма для банковской гарантии</a:t>
            </a:r>
            <a:endParaRPr lang="ru-RU" sz="2200" b="1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86603" y="5969170"/>
            <a:ext cx="11738812" cy="759820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 smtClean="0"/>
              <a:t>Внесение изменений в Договор </a:t>
            </a:r>
            <a:r>
              <a:rPr lang="ru-RU" sz="2200" b="1" dirty="0" err="1" smtClean="0"/>
              <a:t>ЕврАзЭС</a:t>
            </a:r>
            <a:r>
              <a:rPr lang="ru-RU" sz="2200" b="1" dirty="0" smtClean="0"/>
              <a:t> с целью ведения новой процедуры - закупки через электронный  магазин </a:t>
            </a:r>
            <a:r>
              <a:rPr lang="ru-RU" sz="2200" b="1" dirty="0" smtClean="0">
                <a:solidFill>
                  <a:srgbClr val="FF0000"/>
                </a:solidFill>
              </a:rPr>
              <a:t>!</a:t>
            </a:r>
            <a:endParaRPr lang="ru-RU" sz="2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3609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10" descr="http://zakupki.gov.ru/epz/main/public/img/header/emblem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 rotWithShape="1">
          <a:blip r:embed="rId2"/>
          <a:srcRect l="13542" t="20884" r="3559" b="66527"/>
          <a:stretch/>
        </p:blipFill>
        <p:spPr>
          <a:xfrm>
            <a:off x="-12700" y="1"/>
            <a:ext cx="12192000" cy="517132"/>
          </a:xfrm>
          <a:prstGeom prst="rect">
            <a:avLst/>
          </a:prstGeom>
        </p:spPr>
      </p:pic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-612860" y="-19953"/>
            <a:ext cx="12792160" cy="510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75000"/>
              </a:lnSpc>
              <a:buFont typeface="Arial" panose="020B0604020202020204" pitchFamily="34" charset="0"/>
              <a:buNone/>
              <a:defRPr/>
            </a:pPr>
            <a:r>
              <a:rPr lang="ru-RU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Повышение качества исполнения контрактов по 44-ФЗ</a:t>
            </a:r>
            <a:endParaRPr lang="ru-RU" alt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2" name="Скругленный прямоугольник 12">
            <a:extLst>
              <a:ext uri="{FF2B5EF4-FFF2-40B4-BE49-F238E27FC236}">
                <a16:creationId xmlns:a16="http://schemas.microsoft.com/office/drawing/2014/main" id="{7A3D32E0-6B65-4F8B-B6B6-4F63B30AECA2}"/>
              </a:ext>
            </a:extLst>
          </p:cNvPr>
          <p:cNvSpPr/>
          <p:nvPr/>
        </p:nvSpPr>
        <p:spPr>
          <a:xfrm>
            <a:off x="424913" y="1239370"/>
            <a:ext cx="4616592" cy="2513871"/>
          </a:xfrm>
          <a:prstGeom prst="roundRect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500" dirty="0">
                <a:solidFill>
                  <a:schemeClr val="tx1"/>
                </a:solidFill>
              </a:rPr>
              <a:t>Введение универсальной </a:t>
            </a:r>
            <a:r>
              <a:rPr lang="ru-RU" sz="2500" dirty="0" err="1">
                <a:solidFill>
                  <a:schemeClr val="tx1"/>
                </a:solidFill>
              </a:rPr>
              <a:t>предквалификации</a:t>
            </a:r>
            <a:r>
              <a:rPr lang="ru-RU" sz="2500" dirty="0">
                <a:solidFill>
                  <a:schemeClr val="tx1"/>
                </a:solidFill>
              </a:rPr>
              <a:t> на торгах</a:t>
            </a:r>
          </a:p>
        </p:txBody>
      </p:sp>
      <p:sp>
        <p:nvSpPr>
          <p:cNvPr id="20" name="Скругленный прямоугольник 12">
            <a:extLst>
              <a:ext uri="{FF2B5EF4-FFF2-40B4-BE49-F238E27FC236}">
                <a16:creationId xmlns:a16="http://schemas.microsoft.com/office/drawing/2014/main" id="{CB648E36-153B-4DB6-B0B8-EA42C20CE890}"/>
              </a:ext>
            </a:extLst>
          </p:cNvPr>
          <p:cNvSpPr/>
          <p:nvPr/>
        </p:nvSpPr>
        <p:spPr>
          <a:xfrm>
            <a:off x="5922895" y="625328"/>
            <a:ext cx="5947829" cy="3741956"/>
          </a:xfrm>
          <a:prstGeom prst="roundRect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indent="355600" algn="just" defTabSz="179388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  <a:defRPr/>
            </a:pPr>
            <a:r>
              <a:rPr lang="ru-RU" sz="2500" kern="0" dirty="0" smtClean="0">
                <a:solidFill>
                  <a:srgbClr val="000000"/>
                </a:solidFill>
              </a:rPr>
              <a:t>Опыт исполнения </a:t>
            </a:r>
            <a:r>
              <a:rPr lang="ru-RU" sz="2500" kern="0" dirty="0" err="1" smtClean="0">
                <a:solidFill>
                  <a:srgbClr val="000000"/>
                </a:solidFill>
              </a:rPr>
              <a:t>госконтракта</a:t>
            </a:r>
            <a:r>
              <a:rPr lang="ru-RU" sz="2500" kern="0" dirty="0" smtClean="0">
                <a:solidFill>
                  <a:srgbClr val="000000"/>
                </a:solidFill>
              </a:rPr>
              <a:t> </a:t>
            </a:r>
            <a:r>
              <a:rPr lang="ru-RU" sz="2500" kern="0" dirty="0">
                <a:solidFill>
                  <a:srgbClr val="000000"/>
                </a:solidFill>
              </a:rPr>
              <a:t>не менее 20% от </a:t>
            </a:r>
            <a:r>
              <a:rPr lang="ru-RU" sz="2500" kern="0" dirty="0" smtClean="0">
                <a:solidFill>
                  <a:srgbClr val="000000"/>
                </a:solidFill>
              </a:rPr>
              <a:t>НМЦК от 20 млн. руб.</a:t>
            </a:r>
          </a:p>
          <a:p>
            <a:pPr lvl="0" indent="355600" algn="just" defTabSz="179388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  <a:defRPr/>
            </a:pPr>
            <a:r>
              <a:rPr lang="ru-RU" sz="2500" kern="0" dirty="0" smtClean="0">
                <a:solidFill>
                  <a:srgbClr val="000000"/>
                </a:solidFill>
              </a:rPr>
              <a:t>Автоматическая проверка </a:t>
            </a:r>
            <a:r>
              <a:rPr lang="ru-RU" sz="2500" kern="0" dirty="0">
                <a:solidFill>
                  <a:srgbClr val="000000"/>
                </a:solidFill>
              </a:rPr>
              <a:t>наличия опыта у участника </a:t>
            </a:r>
            <a:r>
              <a:rPr lang="ru-RU" sz="2500" kern="0" dirty="0" smtClean="0">
                <a:solidFill>
                  <a:srgbClr val="000000"/>
                </a:solidFill>
              </a:rPr>
              <a:t>закупки</a:t>
            </a:r>
            <a:r>
              <a:rPr lang="ru-RU" sz="2500" b="1" kern="0" dirty="0" smtClean="0">
                <a:solidFill>
                  <a:srgbClr val="000000"/>
                </a:solidFill>
              </a:rPr>
              <a:t>. </a:t>
            </a:r>
          </a:p>
          <a:p>
            <a:pPr lvl="0" indent="355600" algn="just" defTabSz="179388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  <a:defRPr/>
            </a:pPr>
            <a:r>
              <a:rPr lang="ru-RU" sz="2500" b="1" kern="0" dirty="0" smtClean="0">
                <a:solidFill>
                  <a:srgbClr val="000000"/>
                </a:solidFill>
              </a:rPr>
              <a:t>Борьба с профессиональными жалобщиками. </a:t>
            </a:r>
            <a:r>
              <a:rPr lang="ru-RU" sz="2500" kern="0" dirty="0" smtClean="0">
                <a:solidFill>
                  <a:srgbClr val="000000"/>
                </a:solidFill>
              </a:rPr>
              <a:t>Подать жалобу может только то лицо, которое имеет право на подачу заявки</a:t>
            </a:r>
          </a:p>
        </p:txBody>
      </p:sp>
      <p:sp>
        <p:nvSpPr>
          <p:cNvPr id="24" name="Стрелка вправо 3">
            <a:extLst>
              <a:ext uri="{FF2B5EF4-FFF2-40B4-BE49-F238E27FC236}">
                <a16:creationId xmlns:a16="http://schemas.microsoft.com/office/drawing/2014/main" id="{DAF277E8-DAED-4160-A9C1-7ACB856A37E5}"/>
              </a:ext>
            </a:extLst>
          </p:cNvPr>
          <p:cNvSpPr/>
          <p:nvPr/>
        </p:nvSpPr>
        <p:spPr>
          <a:xfrm>
            <a:off x="5174112" y="2245248"/>
            <a:ext cx="609108" cy="5021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12">
            <a:extLst>
              <a:ext uri="{FF2B5EF4-FFF2-40B4-BE49-F238E27FC236}">
                <a16:creationId xmlns:a16="http://schemas.microsoft.com/office/drawing/2014/main" id="{7A3D32E0-6B65-4F8B-B6B6-4F63B30AECA2}"/>
              </a:ext>
            </a:extLst>
          </p:cNvPr>
          <p:cNvSpPr/>
          <p:nvPr/>
        </p:nvSpPr>
        <p:spPr>
          <a:xfrm>
            <a:off x="424913" y="4367284"/>
            <a:ext cx="4616593" cy="2289446"/>
          </a:xfrm>
          <a:prstGeom prst="roundRect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500" dirty="0" smtClean="0">
                <a:solidFill>
                  <a:schemeClr val="tx1"/>
                </a:solidFill>
              </a:rPr>
              <a:t>Расширение специальной </a:t>
            </a:r>
            <a:r>
              <a:rPr lang="ru-RU" sz="2500" dirty="0" err="1" smtClean="0">
                <a:solidFill>
                  <a:schemeClr val="tx1"/>
                </a:solidFill>
              </a:rPr>
              <a:t>предквалификации</a:t>
            </a:r>
            <a:r>
              <a:rPr lang="ru-RU" sz="2500" dirty="0" smtClean="0">
                <a:solidFill>
                  <a:schemeClr val="tx1"/>
                </a:solidFill>
              </a:rPr>
              <a:t> на закупку других видов товаров, работ, услуг (кроме строительства)</a:t>
            </a:r>
            <a:endParaRPr lang="ru-RU" sz="2500" dirty="0">
              <a:solidFill>
                <a:schemeClr val="tx1"/>
              </a:solidFill>
            </a:endParaRPr>
          </a:p>
        </p:txBody>
      </p:sp>
      <p:sp>
        <p:nvSpPr>
          <p:cNvPr id="16" name="Скругленный прямоугольник 12">
            <a:extLst>
              <a:ext uri="{FF2B5EF4-FFF2-40B4-BE49-F238E27FC236}">
                <a16:creationId xmlns:a16="http://schemas.microsoft.com/office/drawing/2014/main" id="{7A3D32E0-6B65-4F8B-B6B6-4F63B30AECA2}"/>
              </a:ext>
            </a:extLst>
          </p:cNvPr>
          <p:cNvSpPr/>
          <p:nvPr/>
        </p:nvSpPr>
        <p:spPr>
          <a:xfrm>
            <a:off x="5922895" y="4933799"/>
            <a:ext cx="5947829" cy="1156415"/>
          </a:xfrm>
          <a:prstGeom prst="roundRect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500" dirty="0" smtClean="0">
                <a:solidFill>
                  <a:schemeClr val="tx1"/>
                </a:solidFill>
                <a:cs typeface="Arial" panose="020B0604020202020204" pitchFamily="34" charset="0"/>
              </a:rPr>
              <a:t>Повышение качества исполнения контрактов</a:t>
            </a:r>
            <a:endParaRPr lang="ru-RU" sz="25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1" name="Стрелка вправо 3">
            <a:extLst>
              <a:ext uri="{FF2B5EF4-FFF2-40B4-BE49-F238E27FC236}">
                <a16:creationId xmlns:a16="http://schemas.microsoft.com/office/drawing/2014/main" id="{DAF277E8-DAED-4160-A9C1-7ACB856A37E5}"/>
              </a:ext>
            </a:extLst>
          </p:cNvPr>
          <p:cNvSpPr/>
          <p:nvPr/>
        </p:nvSpPr>
        <p:spPr>
          <a:xfrm>
            <a:off x="5174112" y="5260949"/>
            <a:ext cx="609108" cy="5021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894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Рисунок 51"/>
          <p:cNvPicPr>
            <a:picLocks noChangeAspect="1"/>
          </p:cNvPicPr>
          <p:nvPr/>
        </p:nvPicPr>
        <p:blipFill rotWithShape="1">
          <a:blip r:embed="rId2"/>
          <a:srcRect l="13542" t="20884" r="3559" b="72932"/>
          <a:stretch/>
        </p:blipFill>
        <p:spPr>
          <a:xfrm>
            <a:off x="0" y="-3861"/>
            <a:ext cx="12192000" cy="518211"/>
          </a:xfrm>
          <a:prstGeom prst="rect">
            <a:avLst/>
          </a:prstGeom>
        </p:spPr>
      </p:pic>
      <p:sp>
        <p:nvSpPr>
          <p:cNvPr id="53" name="Text Box 2"/>
          <p:cNvSpPr txBox="1">
            <a:spLocks noChangeArrowheads="1"/>
          </p:cNvSpPr>
          <p:nvPr/>
        </p:nvSpPr>
        <p:spPr bwMode="auto">
          <a:xfrm>
            <a:off x="-6350" y="-85737"/>
            <a:ext cx="12198350" cy="68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75000"/>
              </a:lnSpc>
              <a:buFont typeface="Arial" panose="020B0604020202020204" pitchFamily="34" charset="0"/>
              <a:buNone/>
              <a:defRPr/>
            </a:pPr>
            <a:endParaRPr lang="ru-RU" altLang="en-US" sz="2400" b="1" dirty="0">
              <a:solidFill>
                <a:schemeClr val="bg1"/>
              </a:solidFill>
              <a:effectLst>
                <a:outerShdw dist="63500" dir="2400000" algn="tl">
                  <a:schemeClr val="tx1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AutoShape 10" descr="http://zakupki.gov.ru/epz/main/public/img/header/emblem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" name="Rectangle 3079"/>
          <p:cNvSpPr>
            <a:spLocks noChangeArrowheads="1"/>
          </p:cNvSpPr>
          <p:nvPr/>
        </p:nvSpPr>
        <p:spPr bwMode="auto">
          <a:xfrm>
            <a:off x="1328383" y="3114172"/>
            <a:ext cx="9753600" cy="752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ru-RU" altLang="ru-RU" sz="4000" b="1" dirty="0" smtClean="0">
                <a:solidFill>
                  <a:srgbClr val="008080"/>
                </a:solidFill>
                <a:latin typeface="Arial" charset="0"/>
              </a:rPr>
              <a:t>Спасибо за внимание!</a:t>
            </a:r>
            <a:endParaRPr lang="ru-RU" altLang="ru-RU" sz="3000" b="1" dirty="0" smtClean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303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3498</TotalTime>
  <Words>334</Words>
  <Application>Microsoft Office PowerPoint</Application>
  <PresentationFormat>Широкоэкранный</PresentationFormat>
  <Paragraphs>53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ＭＳ Ｐゴシック</vt:lpstr>
      <vt:lpstr>Arial</vt:lpstr>
      <vt:lpstr>Calibri</vt:lpstr>
      <vt:lpstr>Calibri Light</vt:lpstr>
      <vt:lpstr>Times New Roman</vt:lpstr>
      <vt:lpstr>Trebuchet MS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Карданов Сосланбек Казбекович</dc:creator>
  <cp:lastModifiedBy>k421</cp:lastModifiedBy>
  <cp:revision>415</cp:revision>
  <cp:lastPrinted>2020-03-11T11:09:41Z</cp:lastPrinted>
  <dcterms:created xsi:type="dcterms:W3CDTF">2019-01-15T11:09:52Z</dcterms:created>
  <dcterms:modified xsi:type="dcterms:W3CDTF">2020-03-11T11:54:43Z</dcterms:modified>
</cp:coreProperties>
</file>