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95" r:id="rId3"/>
    <p:sldId id="296" r:id="rId4"/>
    <p:sldId id="297" r:id="rId5"/>
    <p:sldId id="287" r:id="rId6"/>
    <p:sldId id="280" r:id="rId7"/>
    <p:sldId id="283" r:id="rId8"/>
    <p:sldId id="289" r:id="rId9"/>
    <p:sldId id="290" r:id="rId10"/>
    <p:sldId id="291" r:id="rId11"/>
    <p:sldId id="292" r:id="rId12"/>
    <p:sldId id="299" r:id="rId13"/>
    <p:sldId id="294" r:id="rId1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75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336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1556316112388E-2"/>
          <c:y val="5.5520279097603868E-2"/>
          <c:w val="0.864023099040506"/>
          <c:h val="0.85445005609314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157685889089413E-4"/>
                  <c:y val="-6.8254472203367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D8-4A58-BB19-5714CCC0C1A9}"/>
                </c:ext>
              </c:extLst>
            </c:dLbl>
            <c:dLbl>
              <c:idx val="1"/>
              <c:layout>
                <c:manualLayout>
                  <c:x val="-4.0978309989307907E-17"/>
                  <c:y val="-6.6676154817426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D8-4A58-BB19-5714CCC0C1A9}"/>
                </c:ext>
              </c:extLst>
            </c:dLbl>
            <c:dLbl>
              <c:idx val="2"/>
              <c:layout>
                <c:manualLayout>
                  <c:x val="1.2181159352871592E-3"/>
                  <c:y val="-1.59999193704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D8-4A58-BB19-5714CCC0C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Лист1!$B$8:$B$11</c:f>
              <c:strCache>
                <c:ptCount val="4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Лист1!$C$8:$C$11</c:f>
              <c:numCache>
                <c:formatCode>#,##0</c:formatCode>
                <c:ptCount val="4"/>
                <c:pt idx="0">
                  <c:v>64014</c:v>
                </c:pt>
                <c:pt idx="1">
                  <c:v>28015</c:v>
                </c:pt>
                <c:pt idx="2">
                  <c:v>14117</c:v>
                </c:pt>
                <c:pt idx="3">
                  <c:v>7082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D8-4A58-BB19-5714CCC0C1A9}"/>
            </c:ext>
          </c:extLst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5416214785379706E-5"/>
                  <c:y val="-2.2857320108310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D8-4A58-BB19-5714CCC0C1A9}"/>
                </c:ext>
              </c:extLst>
            </c:dLbl>
            <c:dLbl>
              <c:idx val="1"/>
              <c:layout>
                <c:manualLayout>
                  <c:x val="1.3310917909494207E-3"/>
                  <c:y val="-1.358776174523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D8-4A58-BB19-5714CCC0C1A9}"/>
                </c:ext>
              </c:extLst>
            </c:dLbl>
            <c:dLbl>
              <c:idx val="2"/>
              <c:layout>
                <c:manualLayout>
                  <c:x val="4.8724637411486369E-3"/>
                  <c:y val="-1.8285622137697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D8-4A58-BB19-5714CCC0C1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Лист1!$B$8:$B$11</c:f>
              <c:strCache>
                <c:ptCount val="4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Лист1!$D$8:$D$11</c:f>
              <c:numCache>
                <c:formatCode>#,##0</c:formatCode>
                <c:ptCount val="4"/>
                <c:pt idx="0">
                  <c:v>66147</c:v>
                </c:pt>
                <c:pt idx="1">
                  <c:v>29109</c:v>
                </c:pt>
                <c:pt idx="2">
                  <c:v>27599</c:v>
                </c:pt>
                <c:pt idx="3">
                  <c:v>14633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D8-4A58-BB19-5714CCC0C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633296"/>
        <c:axId val="203013712"/>
      </c:barChart>
      <c:catAx>
        <c:axId val="12563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013712"/>
        <c:crosses val="autoZero"/>
        <c:auto val="1"/>
        <c:lblAlgn val="ctr"/>
        <c:lblOffset val="100"/>
        <c:noMultiLvlLbl val="0"/>
      </c:catAx>
      <c:valAx>
        <c:axId val="20301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63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775481088570138"/>
          <c:y val="5.5784487603366101E-2"/>
          <c:w val="0.10034070177031865"/>
          <c:h val="0.14011298197981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66005638184111E-2"/>
          <c:y val="3.3921449864015858E-2"/>
          <c:w val="0.90958831534947016"/>
          <c:h val="0.75383641524447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242463417047879E-3"/>
                  <c:y val="-9.54839312031502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07-411B-B599-2D3B5DECB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Рассмотрено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7149</c:v>
                </c:pt>
                <c:pt idx="1">
                  <c:v>2617</c:v>
                </c:pt>
                <c:pt idx="2">
                  <c:v>972</c:v>
                </c:pt>
                <c:pt idx="3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07-411B-B599-2D3B5DECB36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Рассмотрено жалоб</c:v>
                </c:pt>
                <c:pt idx="1">
                  <c:v>Признаны обоснованными</c:v>
                </c:pt>
                <c:pt idx="2">
                  <c:v>Количество обращений о включении в РНП</c:v>
                </c:pt>
                <c:pt idx="3">
                  <c:v>Включено в РНП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13674</c:v>
                </c:pt>
                <c:pt idx="1">
                  <c:v>4371</c:v>
                </c:pt>
                <c:pt idx="2">
                  <c:v>1647</c:v>
                </c:pt>
                <c:pt idx="3">
                  <c:v>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07-411B-B599-2D3B5DECB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095648"/>
        <c:axId val="205098000"/>
      </c:barChart>
      <c:catAx>
        <c:axId val="2050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098000"/>
        <c:crosses val="autoZero"/>
        <c:auto val="1"/>
        <c:lblAlgn val="ctr"/>
        <c:lblOffset val="100"/>
        <c:noMultiLvlLbl val="0"/>
      </c:catAx>
      <c:valAx>
        <c:axId val="20509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09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282248626956181"/>
          <c:y val="6.254061373579238E-2"/>
          <c:w val="0.10613990410176978"/>
          <c:h val="0.153738591242821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19687253276527E-2"/>
          <c:y val="0.15226476376030842"/>
          <c:w val="0.52787711688928163"/>
          <c:h val="0.79813759332102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Извещения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AD-491B-9DFA-57640EE66A9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AD-491B-9DFA-57640EE66A9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AD-491B-9DFA-57640EE66A97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AD-491B-9DFA-57640EE66A9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AD-491B-9DFA-57640EE66A97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AD-491B-9DFA-57640EE66A97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0AD-491B-9DFA-57640EE66A97}"/>
              </c:ext>
            </c:extLst>
          </c:dPt>
          <c:dLbls>
            <c:dLbl>
              <c:idx val="0"/>
              <c:layout>
                <c:manualLayout>
                  <c:x val="0.11839315318049382"/>
                  <c:y val="-0.2045034403770322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AD-491B-9DFA-57640EE66A97}"/>
                </c:ext>
              </c:extLst>
            </c:dLbl>
            <c:dLbl>
              <c:idx val="1"/>
              <c:layout>
                <c:manualLayout>
                  <c:x val="0.18898624130434213"/>
                  <c:y val="-0.187363066393355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AD-491B-9DFA-57640EE66A97}"/>
                </c:ext>
              </c:extLst>
            </c:dLbl>
            <c:dLbl>
              <c:idx val="2"/>
              <c:layout>
                <c:manualLayout>
                  <c:x val="0.1864015041515035"/>
                  <c:y val="-7.24566307937741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43085133197577"/>
                      <c:h val="0.105148396373334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AD-491B-9DFA-57640EE66A97}"/>
                </c:ext>
              </c:extLst>
            </c:dLbl>
            <c:dLbl>
              <c:idx val="3"/>
              <c:layout>
                <c:manualLayout>
                  <c:x val="0.11746230246456549"/>
                  <c:y val="6.346961410713841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AD-491B-9DFA-57640EE66A97}"/>
                </c:ext>
              </c:extLst>
            </c:dLbl>
            <c:dLbl>
              <c:idx val="4"/>
              <c:layout>
                <c:manualLayout>
                  <c:x val="-0.13643320400490802"/>
                  <c:y val="-0.3607848516855123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AD-491B-9DFA-57640EE66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5"/>
                <c:pt idx="0">
                  <c:v>Аукцион</c:v>
                </c:pt>
                <c:pt idx="1">
                  <c:v>Конкурс</c:v>
                </c:pt>
                <c:pt idx="2">
                  <c:v>Запрос предложений</c:v>
                </c:pt>
                <c:pt idx="3">
                  <c:v>Запрос котировок </c:v>
                </c:pt>
                <c:pt idx="4">
                  <c:v>Иные способы, в том числе ед. поставщик и неконкурентные закупки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1231.9000000000001</c:v>
                </c:pt>
                <c:pt idx="1">
                  <c:v>2444.9</c:v>
                </c:pt>
                <c:pt idx="2">
                  <c:v>641.79999999999995</c:v>
                </c:pt>
                <c:pt idx="3">
                  <c:v>529.20000000000005</c:v>
                </c:pt>
                <c:pt idx="4">
                  <c:v>9261.7999999999993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0AD-491B-9DFA-57640EE66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7538896635804002"/>
          <c:y val="4.7671145699395852E-2"/>
          <c:w val="0.32328043785727356"/>
          <c:h val="0.95232885430060421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0.15977</cdr:x>
      <cdr:y>0.482</cdr:y>
    </cdr:from>
    <cdr:to>
      <cdr:x>0.19345</cdr:x>
      <cdr:y>0.5208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5566" y="2641627"/>
          <a:ext cx="382773" cy="2126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0.2002</cdr:x>
      <cdr:y>0.5</cdr:y>
    </cdr:from>
    <cdr:to>
      <cdr:x>0.27705</cdr:x>
      <cdr:y>0.59971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74963" y="2915558"/>
          <a:ext cx="873375" cy="581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/>
            <a:t>Рост</a:t>
          </a:r>
        </a:p>
        <a:p xmlns:a="http://schemas.openxmlformats.org/drawingml/2006/main">
          <a:pPr algn="ctr"/>
          <a:r>
            <a:rPr lang="ru-RU" sz="1400" dirty="0"/>
            <a:t>3,3%</a:t>
          </a:r>
        </a:p>
      </cdr:txBody>
    </cdr:sp>
  </cdr:relSizeAnchor>
  <cdr:relSizeAnchor xmlns:cdr="http://schemas.openxmlformats.org/drawingml/2006/chartDrawing">
    <cdr:from>
      <cdr:x>0.3598</cdr:x>
      <cdr:y>0.68161</cdr:y>
    </cdr:from>
    <cdr:to>
      <cdr:x>0.43876</cdr:x>
      <cdr:y>0.71149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88625" y="3974547"/>
          <a:ext cx="897258" cy="17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/>
            <a:t>43,8%</a:t>
          </a:r>
        </a:p>
      </cdr:txBody>
    </cdr:sp>
  </cdr:relSizeAnchor>
  <cdr:relSizeAnchor xmlns:cdr="http://schemas.openxmlformats.org/drawingml/2006/chartDrawing">
    <cdr:from>
      <cdr:x>0.42436</cdr:x>
      <cdr:y>0.68251</cdr:y>
    </cdr:from>
    <cdr:to>
      <cdr:x>0.50274</cdr:x>
      <cdr:y>0.7094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822289" y="3979768"/>
          <a:ext cx="890670" cy="156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/>
            <a:t>43,9%</a:t>
          </a:r>
        </a:p>
      </cdr:txBody>
    </cdr:sp>
  </cdr:relSizeAnchor>
  <cdr:relSizeAnchor xmlns:cdr="http://schemas.openxmlformats.org/drawingml/2006/chartDrawing">
    <cdr:from>
      <cdr:x>0.63509</cdr:x>
      <cdr:y>0.68161</cdr:y>
    </cdr:from>
    <cdr:to>
      <cdr:x>0.70152</cdr:x>
      <cdr:y>0.77638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16911" y="3735576"/>
          <a:ext cx="754884" cy="519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/>
            <a:t>Рост</a:t>
          </a:r>
        </a:p>
        <a:p xmlns:a="http://schemas.openxmlformats.org/drawingml/2006/main">
          <a:pPr algn="ctr"/>
          <a:r>
            <a:rPr lang="ru-RU" sz="1600" dirty="0"/>
            <a:t>95,5</a:t>
          </a:r>
          <a:r>
            <a:rPr lang="ru-RU" sz="1100" dirty="0"/>
            <a:t>%</a:t>
          </a:r>
        </a:p>
      </cdr:txBody>
    </cdr:sp>
  </cdr:relSizeAnchor>
  <cdr:relSizeAnchor xmlns:cdr="http://schemas.openxmlformats.org/drawingml/2006/chartDrawing">
    <cdr:from>
      <cdr:x>0.78997</cdr:x>
      <cdr:y>0.84027</cdr:y>
    </cdr:from>
    <cdr:to>
      <cdr:x>0.86893</cdr:x>
      <cdr:y>0.87015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976906" y="4899712"/>
          <a:ext cx="897260" cy="174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/>
            <a:t>50,2%</a:t>
          </a:r>
        </a:p>
      </cdr:txBody>
    </cdr:sp>
  </cdr:relSizeAnchor>
  <cdr:relSizeAnchor xmlns:cdr="http://schemas.openxmlformats.org/drawingml/2006/chartDrawing">
    <cdr:from>
      <cdr:x>0.85432</cdr:x>
      <cdr:y>0.83984</cdr:y>
    </cdr:from>
    <cdr:to>
      <cdr:x>0.93329</cdr:x>
      <cdr:y>0.86971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9708154" y="4897205"/>
          <a:ext cx="897424" cy="174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/>
            <a:t>53,1%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0.36461</cdr:x>
      <cdr:y>0.70601</cdr:y>
    </cdr:from>
    <cdr:to>
      <cdr:x>0.42725</cdr:x>
      <cdr:y>0.76543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174996" y="4022805"/>
          <a:ext cx="71724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36 %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1389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Проблемы </a:t>
            </a:r>
            <a:r>
              <a:rPr lang="ru-RU" altLang="ru-RU" sz="2800" b="1" dirty="0" err="1">
                <a:solidFill>
                  <a:srgbClr val="008080"/>
                </a:solidFill>
                <a:latin typeface="+mn-lt"/>
              </a:rPr>
              <a:t>правоприменения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44-ФЗ и 223-ФЗ, пути совершенствования законодательства. Результаты контрольной деятельности ФАС России за 2019 год и планы на 2020 год.</a:t>
            </a:r>
            <a:br>
              <a:rPr lang="ru-RU" altLang="ru-RU" sz="2400" b="1" dirty="0">
                <a:solidFill>
                  <a:srgbClr val="008080"/>
                </a:solidFill>
                <a:latin typeface="+mn-lt"/>
              </a:rPr>
            </a:br>
            <a:endParaRPr lang="ru-RU" altLang="ru-RU" sz="24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Москва, 2020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-41025"/>
            <a:ext cx="12211050" cy="46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реформированию закупок госкомпаний и ЕМ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351" y="4517275"/>
            <a:ext cx="2569218" cy="1378226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5575" y="1379364"/>
            <a:ext cx="2741677" cy="3042511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8898" y="778630"/>
            <a:ext cx="1795030" cy="36660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62143" y="770886"/>
            <a:ext cx="2519478" cy="323978"/>
          </a:xfrm>
          <a:prstGeom prst="round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825317" y="4990078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70826" y="2882625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220602" y="1641620"/>
            <a:ext cx="3935661" cy="1179269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Введение </a:t>
            </a:r>
            <a:r>
              <a:rPr lang="ru-RU" sz="2400" b="1" dirty="0">
                <a:solidFill>
                  <a:schemeClr val="tx1"/>
                </a:solidFill>
              </a:rPr>
              <a:t>универсальной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на торгах</a:t>
            </a:r>
          </a:p>
        </p:txBody>
      </p:sp>
      <p:sp>
        <p:nvSpPr>
          <p:cNvPr id="16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275436" y="4827784"/>
            <a:ext cx="8826542" cy="975230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dirty="0"/>
              <a:t>Установить порядок и критерии оценки заявок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542" y="1550698"/>
            <a:ext cx="2693095" cy="2612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1200"/>
              </a:spcBef>
              <a:defRPr/>
            </a:pPr>
            <a:r>
              <a:rPr lang="ru-RU" sz="2200" b="1" dirty="0">
                <a:solidFill>
                  <a:schemeClr val="dk1"/>
                </a:solidFill>
              </a:rPr>
              <a:t>Отсутствие единых подходов </a:t>
            </a:r>
            <a:br>
              <a:rPr lang="ru-RU" sz="2200" b="1" dirty="0">
                <a:solidFill>
                  <a:schemeClr val="dk1"/>
                </a:solidFill>
              </a:rPr>
            </a:br>
            <a:r>
              <a:rPr lang="ru-RU" sz="2200" b="1" dirty="0">
                <a:solidFill>
                  <a:schemeClr val="dk1"/>
                </a:solidFill>
              </a:rPr>
              <a:t>к установлению квалификационных требований </a:t>
            </a:r>
            <a:br>
              <a:rPr lang="ru-RU" sz="2200" b="1" dirty="0">
                <a:solidFill>
                  <a:schemeClr val="dk1"/>
                </a:solidFill>
              </a:rPr>
            </a:br>
            <a:r>
              <a:rPr lang="ru-RU" sz="2200" b="1" dirty="0">
                <a:solidFill>
                  <a:schemeClr val="dk1"/>
                </a:solidFill>
              </a:rPr>
              <a:t>к участникам закупки</a:t>
            </a:r>
          </a:p>
        </p:txBody>
      </p:sp>
      <p:sp>
        <p:nvSpPr>
          <p:cNvPr id="18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275436" y="3296729"/>
            <a:ext cx="3838833" cy="1145059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Введение </a:t>
            </a:r>
            <a:r>
              <a:rPr lang="ru-RU" sz="2400" b="1" dirty="0">
                <a:solidFill>
                  <a:schemeClr val="tx1"/>
                </a:solidFill>
              </a:rPr>
              <a:t>специальной </a:t>
            </a:r>
            <a:r>
              <a:rPr lang="ru-RU" sz="24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на торгах</a:t>
            </a:r>
          </a:p>
        </p:txBody>
      </p:sp>
      <p:sp>
        <p:nvSpPr>
          <p:cNvPr id="19" name="Скругленный прямоугольник 12">
            <a:extLst>
              <a:ext uri="{FF2B5EF4-FFF2-40B4-BE49-F238E27FC236}">
                <a16:creationId xmlns:a16="http://schemas.microsoft.com/office/drawing/2014/main" id="{CB648E36-153B-4DB6-B0B8-EA42C20CE890}"/>
              </a:ext>
            </a:extLst>
          </p:cNvPr>
          <p:cNvSpPr/>
          <p:nvPr/>
        </p:nvSpPr>
        <p:spPr>
          <a:xfrm>
            <a:off x="7505638" y="1332784"/>
            <a:ext cx="4529515" cy="3384613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Опыт исполнения не менее </a:t>
            </a:r>
            <a:br>
              <a:rPr lang="ru-RU" sz="2000" kern="0" dirty="0">
                <a:solidFill>
                  <a:srgbClr val="000000"/>
                </a:solidFill>
                <a:latin typeface="Arial"/>
              </a:rPr>
            </a:br>
            <a:r>
              <a:rPr lang="ru-RU" sz="2000" kern="0" dirty="0">
                <a:solidFill>
                  <a:srgbClr val="000000"/>
                </a:solidFill>
                <a:latin typeface="Arial"/>
              </a:rPr>
              <a:t>20% от НМЦД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Автоматическая проверка наличия опыта у участника закупки</a:t>
            </a: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Борьба с проф. жалобщиками 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0351" y="4593209"/>
            <a:ext cx="237765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50" b="1" dirty="0"/>
              <a:t>Отсутствие единых требований </a:t>
            </a:r>
            <a:br>
              <a:rPr lang="ru-RU" sz="2050" b="1" dirty="0"/>
            </a:br>
            <a:r>
              <a:rPr lang="ru-RU" sz="2050" b="1" dirty="0"/>
              <a:t>к порядку </a:t>
            </a:r>
            <a:br>
              <a:rPr lang="ru-RU" sz="2050" b="1" dirty="0"/>
            </a:br>
            <a:r>
              <a:rPr lang="ru-RU" sz="2050" b="1" dirty="0"/>
              <a:t>оценки заяво</a:t>
            </a:r>
            <a:r>
              <a:rPr lang="ru-RU" sz="2100" b="1" dirty="0"/>
              <a:t>к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7182288" y="2107391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133765" y="3558822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283257" y="6031054"/>
            <a:ext cx="11818721" cy="745531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Ведения </a:t>
            </a:r>
            <a:r>
              <a:rPr lang="ru-RU" sz="2400" b="1"/>
              <a:t>новой конкурентной процедуры </a:t>
            </a:r>
            <a:r>
              <a:rPr lang="ru-RU" sz="2400" b="1" dirty="0"/>
              <a:t>- закупки через электронный  магазин </a:t>
            </a:r>
            <a:r>
              <a:rPr lang="ru-RU" sz="24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719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-41025"/>
            <a:ext cx="12211050" cy="46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реформированию  закупок госкомпаний и ЕМ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494" y="1521858"/>
            <a:ext cx="2581054" cy="207577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9657" y="1629852"/>
            <a:ext cx="2422945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000" b="1" dirty="0">
                <a:solidFill>
                  <a:schemeClr val="dk1"/>
                </a:solidFill>
              </a:rPr>
              <a:t>Внедрение механизма рейтинга деловой репутации предпринимателей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9385" y="1575125"/>
            <a:ext cx="1559804" cy="512897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9385" y="2265792"/>
            <a:ext cx="1559804" cy="512897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69385" y="3015449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2305" y="842453"/>
            <a:ext cx="1795030" cy="32655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88654" y="1386956"/>
            <a:ext cx="6609572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Автоматическое присвоение рейтинга в ЕИС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в зависимости от качества, количества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и стоимости исполненных контрактов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88654" y="2559745"/>
            <a:ext cx="6646641" cy="1679718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</a:t>
            </a:r>
            <a:r>
              <a:rPr lang="ru-RU" sz="2200" dirty="0"/>
              <a:t>Использование рейтинга для: </a:t>
            </a:r>
            <a:br>
              <a:rPr lang="ru-RU" sz="2200" dirty="0"/>
            </a:br>
            <a:r>
              <a:rPr lang="ru-RU" sz="2200" dirty="0"/>
              <a:t>-допуска на торги</a:t>
            </a:r>
          </a:p>
          <a:p>
            <a:pPr algn="just"/>
            <a:r>
              <a:rPr lang="ru-RU" sz="2200" dirty="0"/>
              <a:t>-объективной оценки участника на торгах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-снижение размера обеспечения заявки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и договора в зависимости от рейтинга</a:t>
            </a:r>
            <a:endParaRPr lang="ru-RU" sz="2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97087" y="758562"/>
            <a:ext cx="2396648" cy="441313"/>
          </a:xfrm>
          <a:prstGeom prst="round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977827" y="2218517"/>
            <a:ext cx="394371" cy="546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4494" y="4258105"/>
            <a:ext cx="2470653" cy="2224585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870853" y="5101738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309919" y="4485144"/>
            <a:ext cx="8725377" cy="1860879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/>
              <a:t>Установление унифицированных требований к банковской гарантии, предоставляемой для обеспечения заявки и договора;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/>
              <a:t>единая форма банковской гарантии;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/>
              <a:t>публикация банковских гарантий в реестре по 44-ФЗ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97416" y="4374199"/>
            <a:ext cx="2307428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200" b="1" dirty="0"/>
              <a:t>Отсутствие единых требований </a:t>
            </a:r>
            <a:br>
              <a:rPr lang="ru-RU" sz="2200" b="1" dirty="0"/>
            </a:br>
            <a:r>
              <a:rPr lang="ru-RU" sz="2200" b="1" dirty="0"/>
              <a:t>к банковской гарантии</a:t>
            </a:r>
          </a:p>
        </p:txBody>
      </p:sp>
    </p:spTree>
    <p:extLst>
      <p:ext uri="{BB962C8B-B14F-4D97-AF65-F5344CB8AC3E}">
        <p14:creationId xmlns:p14="http://schemas.microsoft.com/office/powerpoint/2010/main" val="255817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-41025"/>
            <a:ext cx="12211050" cy="46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реформированию  закупок госкомпаний и ЕМ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6291" y="5666701"/>
            <a:ext cx="4142833" cy="1004962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6292" y="3966199"/>
            <a:ext cx="4142832" cy="137926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4045892"/>
            <a:ext cx="3904648" cy="11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1200"/>
              </a:spcBef>
              <a:defRPr/>
            </a:pPr>
            <a:r>
              <a:rPr lang="ru-RU" sz="2200" b="1" dirty="0">
                <a:solidFill>
                  <a:schemeClr val="dk1"/>
                </a:solidFill>
              </a:rPr>
              <a:t>Отсутствие порядка заключения </a:t>
            </a:r>
            <a:br>
              <a:rPr lang="ru-RU" sz="2200" b="1" dirty="0">
                <a:solidFill>
                  <a:schemeClr val="dk1"/>
                </a:solidFill>
              </a:rPr>
            </a:br>
            <a:r>
              <a:rPr lang="ru-RU" sz="2200" b="1" dirty="0">
                <a:solidFill>
                  <a:schemeClr val="dk1"/>
                </a:solidFill>
              </a:rPr>
              <a:t>и исполнения договора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5112591" y="3966199"/>
            <a:ext cx="6997030" cy="1555526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/>
              <a:t>Установить порядок заключения и исполнения договора;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/>
              <a:t>Исключить возможность заказчика изменять существенные условия договора при его заключении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518822" y="4419168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0375" y="5779712"/>
            <a:ext cx="3739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dk1"/>
                </a:solidFill>
              </a:rPr>
              <a:t>Отсутствие порядка включения в РНП</a:t>
            </a:r>
            <a:endParaRPr lang="ru-RU" sz="2200" b="1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500402" y="5948124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5112591" y="5702384"/>
            <a:ext cx="6997030" cy="975230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Регламентация действий заказчика и антимонопольного органа при рассмотрении вопроса о включении в РНП</a:t>
            </a:r>
          </a:p>
          <a:p>
            <a:pPr lvl="0"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6291" y="2265555"/>
            <a:ext cx="4180632" cy="109889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112976" y="1933537"/>
            <a:ext cx="6997029" cy="812682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Подача жалобы и официальное уведомление участников  </a:t>
            </a:r>
            <a:br>
              <a:rPr lang="ru-RU" sz="2000" dirty="0"/>
            </a:br>
            <a:r>
              <a:rPr lang="ru-RU" sz="2000" dirty="0"/>
              <a:t>через ЕИС, в том числе о результатах рассмотрения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12591" y="2901896"/>
            <a:ext cx="6997030" cy="836237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Вся претензионная и иная официальная переписка заказчика </a:t>
            </a:r>
            <a:br>
              <a:rPr lang="ru-RU" sz="2000" dirty="0"/>
            </a:br>
            <a:r>
              <a:rPr lang="ru-RU" sz="2000" dirty="0"/>
              <a:t>с исполнителем только в ЕИС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4627354" y="2618029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586029" y="1069700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5113361" y="749059"/>
            <a:ext cx="6996260" cy="1020977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/>
              <a:t>Перевод всех закупок на электронные площадки, функционирующие в рамках 44-ФЗ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0146" y="732652"/>
            <a:ext cx="4176777" cy="1196842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0376" y="732651"/>
            <a:ext cx="3811374" cy="152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200" b="1" dirty="0"/>
              <a:t>Отсутствие закрытого перечня электронных торговых площадок </a:t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681937" y="2214835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>
                <a:solidFill>
                  <a:schemeClr val="dk1"/>
                </a:solidFill>
              </a:rPr>
              <a:t>Электронное </a:t>
            </a:r>
            <a:r>
              <a:rPr lang="en-US" sz="2200" b="1" dirty="0">
                <a:solidFill>
                  <a:schemeClr val="dk1"/>
                </a:solidFill>
              </a:rPr>
              <a:t> </a:t>
            </a:r>
            <a:r>
              <a:rPr lang="ru-RU" sz="2200" b="1" dirty="0">
                <a:solidFill>
                  <a:schemeClr val="dk1"/>
                </a:solidFill>
              </a:rPr>
              <a:t>информирование </a:t>
            </a:r>
          </a:p>
          <a:p>
            <a:pPr algn="ctr"/>
            <a:r>
              <a:rPr lang="ru-RU" sz="2200" b="1" dirty="0">
                <a:solidFill>
                  <a:schemeClr val="dk1"/>
                </a:solidFill>
              </a:rPr>
              <a:t>участников закупки </a:t>
            </a:r>
            <a:endParaRPr lang="en-US" sz="2200" b="1" dirty="0">
              <a:solidFill>
                <a:schemeClr val="dk1"/>
              </a:solidFill>
            </a:endParaRPr>
          </a:p>
          <a:p>
            <a:pPr algn="ctr"/>
            <a:r>
              <a:rPr lang="ru-RU" sz="2200" b="1" dirty="0">
                <a:solidFill>
                  <a:schemeClr val="dk1"/>
                </a:solidFill>
              </a:rPr>
              <a:t>посредством ЕИС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757109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2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6350" y="-8573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648075" y="2299076"/>
            <a:ext cx="3295651" cy="151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www.fas.gov.ru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en.fas.gov.ru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plan.fas.gov.ru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648075" y="3407071"/>
            <a:ext cx="19558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rus.fas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3613976" y="5039252"/>
            <a:ext cx="2386013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rus_fas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auto">
          <a:xfrm>
            <a:off x="3651251" y="4197085"/>
            <a:ext cx="1258888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fas_rus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0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4101075"/>
            <a:ext cx="882651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4965171"/>
            <a:ext cx="527051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016213" y="3503081"/>
            <a:ext cx="16256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fas_time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7972426" y="2734996"/>
            <a:ext cx="156022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FASvideoTube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4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3478013"/>
            <a:ext cx="527051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2714691"/>
            <a:ext cx="52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9" y="3423282"/>
            <a:ext cx="555724" cy="48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9" y="4248987"/>
            <a:ext cx="528367" cy="52416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016213" y="4253607"/>
            <a:ext cx="783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  <a:cs typeface="Times New Roman" panose="02020603050405020304" pitchFamily="18" charset="0"/>
              </a:rPr>
              <a:t>ok.fas</a:t>
            </a:r>
            <a:r>
              <a:rPr lang="en-US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</a:p>
          <a:p>
            <a:endParaRPr lang="ru-RU" sz="1400" dirty="0">
              <a:solidFill>
                <a:srgbClr val="00808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38" y="2266314"/>
            <a:ext cx="792887" cy="87465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8016214" y="5045115"/>
            <a:ext cx="110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</a:rPr>
              <a:t>FAS.Tunes</a:t>
            </a:r>
            <a:endParaRPr lang="en-US" dirty="0">
              <a:solidFill>
                <a:srgbClr val="00808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07" y="4773149"/>
            <a:ext cx="864096" cy="864096"/>
          </a:xfrm>
          <a:prstGeom prst="rect">
            <a:avLst/>
          </a:prstGeom>
        </p:spPr>
      </p:pic>
      <p:sp>
        <p:nvSpPr>
          <p:cNvPr id="22" name="Rectangle 3079"/>
          <p:cNvSpPr>
            <a:spLocks noChangeArrowheads="1"/>
          </p:cNvSpPr>
          <p:nvPr/>
        </p:nvSpPr>
        <p:spPr bwMode="auto">
          <a:xfrm>
            <a:off x="1219201" y="1080656"/>
            <a:ext cx="9753600" cy="75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4000" b="1" dirty="0">
                <a:solidFill>
                  <a:srgbClr val="008080"/>
                </a:solidFill>
                <a:latin typeface="Arial" charset="0"/>
              </a:rPr>
              <a:t>Спасибо за внимание!</a:t>
            </a: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3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55575" y="-144463"/>
            <a:ext cx="12198350" cy="64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рассмотрения жалоб и обращений о включении в РНП по 44-ФЗ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779723"/>
              </p:ext>
            </p:extLst>
          </p:nvPr>
        </p:nvGraphicFramePr>
        <p:xfrm>
          <a:off x="207719" y="1026884"/>
          <a:ext cx="11363604" cy="5831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3429000"/>
            <a:ext cx="6096000" cy="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TextBox 1"/>
          <p:cNvSpPr txBox="1"/>
          <p:nvPr/>
        </p:nvSpPr>
        <p:spPr>
          <a:xfrm>
            <a:off x="3048000" y="618360"/>
            <a:ext cx="6371303" cy="61250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 </a:t>
            </a:r>
            <a:r>
              <a:rPr lang="ru-RU" sz="2400" b="1" dirty="0"/>
              <a:t>За 2019 год ФАС России рассмотрено более 66 тысяч жалоб</a:t>
            </a:r>
          </a:p>
        </p:txBody>
      </p:sp>
    </p:spTree>
    <p:extLst>
      <p:ext uri="{BB962C8B-B14F-4D97-AF65-F5344CB8AC3E}">
        <p14:creationId xmlns:p14="http://schemas.microsoft.com/office/powerpoint/2010/main" val="5601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37865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82780" y="99843"/>
            <a:ext cx="12211050" cy="5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рассмотрения жалоб</a:t>
            </a:r>
            <a:r>
              <a:rPr lang="en-US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обращений о включении в РНП по  223-ФЗ </a:t>
            </a:r>
            <a:b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51126" y="694694"/>
            <a:ext cx="10264345" cy="6801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 </a:t>
            </a:r>
            <a:r>
              <a:rPr lang="ru-RU" sz="2400" b="1" dirty="0"/>
              <a:t>За 2019 год ФАС России рассмотрено более 13 тысяч жалоб</a:t>
            </a:r>
          </a:p>
        </p:txBody>
      </p:sp>
      <p:graphicFrame>
        <p:nvGraphicFramePr>
          <p:cNvPr id="9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961734"/>
              </p:ext>
            </p:extLst>
          </p:nvPr>
        </p:nvGraphicFramePr>
        <p:xfrm>
          <a:off x="341194" y="1009934"/>
          <a:ext cx="11641540" cy="584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151532" y="3938808"/>
            <a:ext cx="736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+ 52 %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76165" y="4783477"/>
            <a:ext cx="717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31 %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5494" y="2468274"/>
            <a:ext cx="80009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Рост </a:t>
            </a:r>
            <a:r>
              <a:rPr lang="ru-RU" sz="1600" b="1" dirty="0"/>
              <a:t>91,3 %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80117" y="5084830"/>
            <a:ext cx="962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Рост 69,4 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33149" y="5527343"/>
            <a:ext cx="677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31 %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1091" y="5377218"/>
            <a:ext cx="704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78063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6905"/>
            <a:ext cx="12192000" cy="596619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218364" y="-210270"/>
            <a:ext cx="12272504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8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 </a:t>
            </a:r>
            <a:r>
              <a:rPr lang="ru-RU" altLang="en-US" sz="2400" b="1" dirty="0">
                <a:solidFill>
                  <a:schemeClr val="bg1"/>
                </a:solidFill>
                <a:cs typeface="Arial" pitchFamily="34" charset="0"/>
              </a:rPr>
              <a:t>Совершенствование правоприменительной деятельности ФАС России по 44-ФЗ и 223-ФЗ</a:t>
            </a:r>
            <a:endParaRPr lang="ru-RU" altLang="en-US" sz="2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354841" y="781194"/>
            <a:ext cx="11354937" cy="148334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>
                <a:solidFill>
                  <a:schemeClr val="tx1"/>
                </a:solidFill>
              </a:rPr>
              <a:t>Унификация практики ФАС России, региональных и муниципальных контролирующих органов</a:t>
            </a:r>
          </a:p>
        </p:txBody>
      </p:sp>
      <p:sp>
        <p:nvSpPr>
          <p:cNvPr id="33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307975" y="2582335"/>
            <a:ext cx="5650920" cy="146243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>
                <a:solidFill>
                  <a:schemeClr val="tx1"/>
                </a:solidFill>
              </a:rPr>
              <a:t>Закупка недвижимости без проведения торгов по 44-ФЗ</a:t>
            </a:r>
          </a:p>
        </p:txBody>
      </p:sp>
      <p:sp>
        <p:nvSpPr>
          <p:cNvPr id="34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6350235" y="2585069"/>
            <a:ext cx="5359544" cy="1459700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>
                <a:solidFill>
                  <a:schemeClr val="tx1"/>
                </a:solidFill>
              </a:rPr>
              <a:t>Закупка у учреждений ФСИН по 44-ФЗ</a:t>
            </a:r>
          </a:p>
        </p:txBody>
      </p:sp>
      <p:sp>
        <p:nvSpPr>
          <p:cNvPr id="24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307975" y="4222439"/>
            <a:ext cx="11354937" cy="1008130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>
                <a:solidFill>
                  <a:schemeClr val="tx1"/>
                </a:solidFill>
              </a:rPr>
              <a:t>Исключение возможности определения единственного поставщика на конкурентном рынке актом субъекта РФ по 44-ФЗ</a:t>
            </a:r>
          </a:p>
        </p:txBody>
      </p:sp>
      <p:sp>
        <p:nvSpPr>
          <p:cNvPr id="29" name="Скругленный прямоугольник 12">
            <a:extLst>
              <a:ext uri="{FF2B5EF4-FFF2-40B4-BE49-F238E27FC236}">
                <a16:creationId xmlns:a16="http://schemas.microsoft.com/office/drawing/2014/main" id="{68BB8428-29C6-487B-B119-1B2A1520B83D}"/>
              </a:ext>
            </a:extLst>
          </p:cNvPr>
          <p:cNvSpPr/>
          <p:nvPr/>
        </p:nvSpPr>
        <p:spPr>
          <a:xfrm>
            <a:off x="307975" y="5408239"/>
            <a:ext cx="11354937" cy="1008130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600" b="1" dirty="0">
                <a:solidFill>
                  <a:schemeClr val="tx1"/>
                </a:solidFill>
              </a:rPr>
              <a:t>Исключение установления произвольных требований к участникам закупки, составу заявки, порядку оценки по 223-ФЗ </a:t>
            </a:r>
          </a:p>
        </p:txBody>
      </p:sp>
    </p:spTree>
    <p:extLst>
      <p:ext uri="{BB962C8B-B14F-4D97-AF65-F5344CB8AC3E}">
        <p14:creationId xmlns:p14="http://schemas.microsoft.com/office/powerpoint/2010/main" val="288167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44-ФЗ и пути решения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6281" y="1439281"/>
            <a:ext cx="3509407" cy="153173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1900" b="1" dirty="0">
                <a:solidFill>
                  <a:schemeClr val="tx1"/>
                </a:solidFill>
              </a:rPr>
              <a:t>Установление </a:t>
            </a:r>
            <a:r>
              <a:rPr lang="ru-RU" sz="2000" b="1" dirty="0">
                <a:solidFill>
                  <a:schemeClr val="tx1"/>
                </a:solidFill>
              </a:rPr>
              <a:t>заказчиками</a:t>
            </a:r>
            <a:r>
              <a:rPr lang="ru-RU" sz="1900" b="1" dirty="0">
                <a:solidFill>
                  <a:schemeClr val="tx1"/>
                </a:solidFill>
              </a:rPr>
              <a:t> в документации о торгах «ловушек» для формального отклонения участников</a:t>
            </a: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54" y="743509"/>
            <a:ext cx="2493923" cy="483808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2483" y="723109"/>
            <a:ext cx="2472301" cy="50681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Проблемы</a:t>
            </a: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4462817" y="1439281"/>
            <a:ext cx="7397087" cy="15613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Установление только согласия от участника закупки на иные работы (по аналогии с закупками строительных работ), а при использовании (или поставке) товаров – ограниченный перечень характеристик на закупку (например, не более 5)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1FFDFD7F-D47B-43BC-973E-50B52E6AD0EE}"/>
              </a:ext>
            </a:extLst>
          </p:cNvPr>
          <p:cNvSpPr/>
          <p:nvPr/>
        </p:nvSpPr>
        <p:spPr>
          <a:xfrm>
            <a:off x="4462817" y="4945610"/>
            <a:ext cx="7397087" cy="763729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 для всех видов товаров, работ, услуг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942067" y="1931395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6282" y="3221340"/>
            <a:ext cx="3586804" cy="1519126"/>
          </a:xfrm>
          <a:prstGeom prst="round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</a:rPr>
              <a:t>Отсутствие у предпринимателей возможности защитить свои права при исполнении контракта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462817" y="3227548"/>
            <a:ext cx="7397088" cy="1519126"/>
          </a:xfrm>
          <a:prstGeom prst="round2DiagRect">
            <a:avLst>
              <a:gd name="adj1" fmla="val 10122"/>
              <a:gd name="adj2" fmla="val 12408"/>
            </a:avLst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Установление закрытого перечня случаев одностороннего отказа  заказчика от исполнения контракта и право исполнителя обжаловать такое решение заказчика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id="{45F081B8-74FF-4313-92F6-E019C479A52B}"/>
              </a:ext>
            </a:extLst>
          </p:cNvPr>
          <p:cNvSpPr/>
          <p:nvPr/>
        </p:nvSpPr>
        <p:spPr>
          <a:xfrm>
            <a:off x="208623" y="5961756"/>
            <a:ext cx="11704330" cy="585169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Устранение «цикличности» проведения закупки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3942067" y="3687273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8623" y="4992883"/>
            <a:ext cx="3586804" cy="716456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000" b="1" dirty="0">
                <a:solidFill>
                  <a:schemeClr val="tx1"/>
                </a:solidFill>
              </a:rPr>
              <a:t>Сговор на торгах</a:t>
            </a:r>
            <a:endParaRPr lang="ru-RU" sz="20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894357" y="5106910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7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23081" y="15626"/>
            <a:ext cx="12615079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добросовестной конкуренции по 44-ФЗ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торги</a:t>
            </a:r>
          </a:p>
          <a:p>
            <a:r>
              <a:rPr lang="ru-RU" sz="2200" b="1" dirty="0"/>
              <a:t>- объективной оценки участника на торгах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55574" y="4256817"/>
            <a:ext cx="3608813" cy="15098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ЕИС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36183" y="4236770"/>
            <a:ext cx="4243200" cy="15299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исполнителем по контракту должна быть в ЕИС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51060" y="3773715"/>
            <a:ext cx="12192000" cy="394831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813802"/>
            <a:ext cx="12198350" cy="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1179" y="4214718"/>
            <a:ext cx="3674236" cy="155195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Единая форма для банковской гарантии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5574" y="5969170"/>
            <a:ext cx="11869841" cy="7598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Внесение изменений в Договор </a:t>
            </a:r>
            <a:r>
              <a:rPr lang="ru-RU" sz="2200" b="1" dirty="0" err="1"/>
              <a:t>ЕврАзЭС</a:t>
            </a:r>
            <a:r>
              <a:rPr lang="ru-RU" sz="2200" b="1" dirty="0"/>
              <a:t> с целью ведения новой процедуры - закупки через электронный  магазин </a:t>
            </a:r>
            <a:r>
              <a:rPr lang="ru-RU" sz="22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9360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1"/>
            <a:ext cx="12192000" cy="517132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12860" y="-19953"/>
            <a:ext cx="12792160" cy="5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 по 44-ФЗ</a:t>
            </a: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460375" y="978996"/>
            <a:ext cx="5120897" cy="2513871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5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500" dirty="0">
                <a:solidFill>
                  <a:schemeClr val="tx1"/>
                </a:solidFill>
              </a:rPr>
              <a:t> на торгах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id="{CB648E36-153B-4DB6-B0B8-EA42C20CE890}"/>
              </a:ext>
            </a:extLst>
          </p:cNvPr>
          <p:cNvSpPr/>
          <p:nvPr/>
        </p:nvSpPr>
        <p:spPr>
          <a:xfrm>
            <a:off x="6462312" y="924170"/>
            <a:ext cx="5408412" cy="409820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kern="0" dirty="0">
                <a:solidFill>
                  <a:srgbClr val="000000"/>
                </a:solidFill>
              </a:rPr>
              <a:t>Опыт исполнения </a:t>
            </a:r>
            <a:r>
              <a:rPr lang="ru-RU" sz="2500" kern="0" dirty="0" err="1">
                <a:solidFill>
                  <a:srgbClr val="000000"/>
                </a:solidFill>
              </a:rPr>
              <a:t>госконтракта</a:t>
            </a:r>
            <a:r>
              <a:rPr lang="ru-RU" sz="2500" kern="0" dirty="0">
                <a:solidFill>
                  <a:srgbClr val="000000"/>
                </a:solidFill>
              </a:rPr>
              <a:t> не менее 20% от НМЦК от 20 млн. руб.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kern="0" dirty="0">
                <a:solidFill>
                  <a:srgbClr val="000000"/>
                </a:solidFill>
              </a:rPr>
              <a:t>Автоматическая проверка наличия опыта у участника закупки</a:t>
            </a:r>
            <a:r>
              <a:rPr lang="ru-RU" sz="2500" b="1" kern="0" dirty="0">
                <a:solidFill>
                  <a:srgbClr val="000000"/>
                </a:solidFill>
              </a:rPr>
              <a:t>.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500" b="1" kern="0" dirty="0">
                <a:solidFill>
                  <a:srgbClr val="000000"/>
                </a:solidFill>
              </a:rPr>
              <a:t>Борьба с профессиональными жалобщиками. </a:t>
            </a:r>
            <a:r>
              <a:rPr lang="ru-RU" sz="2500" kern="0" dirty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1" name="Стрелка вправо 3">
            <a:extLst>
              <a:ext uri="{FF2B5EF4-FFF2-40B4-BE49-F238E27FC236}">
                <a16:creationId xmlns:a16="http://schemas.microsoft.com/office/drawing/2014/main" id="{3194135D-70E4-481A-A69F-55B8AF457B59}"/>
              </a:ext>
            </a:extLst>
          </p:cNvPr>
          <p:cNvSpPr/>
          <p:nvPr/>
        </p:nvSpPr>
        <p:spPr>
          <a:xfrm>
            <a:off x="5632583" y="5222789"/>
            <a:ext cx="406128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id="{DAF277E8-DAED-4160-A9C1-7ACB856A37E5}"/>
              </a:ext>
            </a:extLst>
          </p:cNvPr>
          <p:cNvSpPr/>
          <p:nvPr/>
        </p:nvSpPr>
        <p:spPr>
          <a:xfrm>
            <a:off x="5818728" y="2027010"/>
            <a:ext cx="372290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460375" y="3849663"/>
            <a:ext cx="4988148" cy="2867882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</a:rPr>
              <a:t>Расширение специальной </a:t>
            </a:r>
            <a:r>
              <a:rPr lang="ru-RU" sz="25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500" dirty="0">
                <a:solidFill>
                  <a:schemeClr val="tx1"/>
                </a:solidFill>
              </a:rPr>
              <a:t> на закупку других видов товаров, работ, услуг (кроме строительства)</a:t>
            </a:r>
          </a:p>
        </p:txBody>
      </p:sp>
      <p:sp>
        <p:nvSpPr>
          <p:cNvPr id="16" name="Скругленный прямоугольник 12">
            <a:extLst>
              <a:ext uri="{FF2B5EF4-FFF2-40B4-BE49-F238E27FC236}">
                <a16:creationId xmlns:a16="http://schemas.microsoft.com/office/drawing/2014/main" id="{7A3D32E0-6B65-4F8B-B6B6-4F63B30AECA2}"/>
              </a:ext>
            </a:extLst>
          </p:cNvPr>
          <p:cNvSpPr/>
          <p:nvPr/>
        </p:nvSpPr>
        <p:spPr>
          <a:xfrm>
            <a:off x="6462312" y="5326908"/>
            <a:ext cx="5408412" cy="937783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cs typeface="Arial" panose="020B0604020202020204" pitchFamily="34" charset="0"/>
              </a:rPr>
              <a:t>Повышение качества исполнения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15389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9621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defRPr/>
            </a:pPr>
            <a:r>
              <a:rPr lang="ru-RU" altLang="en-US" sz="2800" b="1" dirty="0">
                <a:solidFill>
                  <a:schemeClr val="bg1"/>
                </a:solidFill>
                <a:cs typeface="Arial" pitchFamily="34" charset="0"/>
              </a:rPr>
              <a:t>Закупки</a:t>
            </a: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 </a:t>
            </a:r>
            <a:r>
              <a:rPr lang="ru-RU" altLang="en-US" sz="2800" b="1" dirty="0">
                <a:solidFill>
                  <a:schemeClr val="bg1"/>
                </a:solidFill>
                <a:cs typeface="Arial" pitchFamily="34" charset="0"/>
              </a:rPr>
              <a:t>госкомпаний и ЕМ в 2019 г. </a:t>
            </a:r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408348"/>
              </p:ext>
            </p:extLst>
          </p:nvPr>
        </p:nvGraphicFramePr>
        <p:xfrm>
          <a:off x="363482" y="1433014"/>
          <a:ext cx="11466930" cy="438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55575" y="691068"/>
            <a:ext cx="123230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000000"/>
                </a:solidFill>
              </a:rPr>
              <a:t>В 2019 году опубликовано извещений в ЕИС на общую сумму 14 109, 7 млрд. руб</a:t>
            </a:r>
            <a:r>
              <a:rPr lang="ru-RU" sz="22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5575" y="5813945"/>
            <a:ext cx="12323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FF0000"/>
                </a:solidFill>
              </a:rPr>
              <a:t>!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2200" b="1" dirty="0"/>
              <a:t>Среднее количество заявок по 223-ФЗ – 1,17, по 44-ФЗ – 3,12</a:t>
            </a:r>
          </a:p>
        </p:txBody>
      </p:sp>
    </p:spTree>
    <p:extLst>
      <p:ext uri="{BB962C8B-B14F-4D97-AF65-F5344CB8AC3E}">
        <p14:creationId xmlns:p14="http://schemas.microsoft.com/office/powerpoint/2010/main" val="388513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0" y="-41025"/>
            <a:ext cx="12211050" cy="46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реформированию закупок госкомпаний и ЕМ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5035" y="700707"/>
            <a:ext cx="1795030" cy="44495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7529" y="718458"/>
            <a:ext cx="2715903" cy="527855"/>
          </a:xfrm>
          <a:prstGeom prst="round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3305" y="1412897"/>
            <a:ext cx="2766890" cy="140692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159329" y="1747614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5987" y="4670963"/>
            <a:ext cx="2761510" cy="1959686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190979" y="5213928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652401" y="1434993"/>
            <a:ext cx="8384924" cy="1035053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>
                <a:solidFill>
                  <a:schemeClr val="tx1"/>
                </a:solidFill>
              </a:rPr>
              <a:t>Установление требований к составу заявок и</a:t>
            </a:r>
          </a:p>
          <a:p>
            <a:pPr algn="ctr"/>
            <a:r>
              <a:rPr lang="ru-RU" sz="2300" dirty="0">
                <a:solidFill>
                  <a:schemeClr val="tx1"/>
                </a:solidFill>
              </a:rPr>
              <a:t>к участникам закупки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353" y="1363550"/>
            <a:ext cx="2832793" cy="147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100" b="1" dirty="0"/>
              <a:t>Отсутствие единых требований </a:t>
            </a:r>
            <a:br>
              <a:rPr lang="ru-RU" sz="2100" b="1" dirty="0"/>
            </a:br>
            <a:r>
              <a:rPr lang="ru-RU" sz="2100" b="1" dirty="0"/>
              <a:t>к составу заявок и                 к участникам закупки</a:t>
            </a:r>
          </a:p>
        </p:txBody>
      </p:sp>
      <p:sp>
        <p:nvSpPr>
          <p:cNvPr id="18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652400" y="4217158"/>
            <a:ext cx="8384925" cy="2422939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300" dirty="0"/>
              <a:t>Установление исчерпывающего перечня случаев, при которых заказчик вправе проводить закупку у единственного поставщика;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300" dirty="0"/>
              <a:t>Установление предельного размера закупок неконкурентным способом и у единственного поставщика помимо исчерпывающего перечня – </a:t>
            </a:r>
            <a:r>
              <a:rPr lang="ru-RU" sz="2300" b="1" dirty="0"/>
              <a:t>10 % от годового объема закупок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5575" y="4751712"/>
            <a:ext cx="29201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Неограниченное осуществление закупок</a:t>
            </a:r>
            <a:br>
              <a:rPr lang="ru-RU" sz="2000" b="1" dirty="0"/>
            </a:br>
            <a:r>
              <a:rPr lang="ru-RU" sz="2000" b="1" dirty="0"/>
              <a:t>у единственного поставщика и  неконкурентных закупок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3305" y="2982931"/>
            <a:ext cx="2751796" cy="1491592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endParaRPr lang="ru-RU" sz="19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0353" y="3054602"/>
            <a:ext cx="27813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dk1"/>
                </a:solidFill>
              </a:rPr>
              <a:t>Отсутствие </a:t>
            </a:r>
          </a:p>
          <a:p>
            <a:pPr algn="ctr"/>
            <a:r>
              <a:rPr lang="ru-RU" sz="2000" b="1" dirty="0">
                <a:solidFill>
                  <a:schemeClr val="dk1"/>
                </a:solidFill>
              </a:rPr>
              <a:t>обоснования</a:t>
            </a:r>
            <a:endParaRPr lang="en-US" sz="2000" b="1" dirty="0">
              <a:solidFill>
                <a:schemeClr val="dk1"/>
              </a:solidFill>
            </a:endParaRPr>
          </a:p>
          <a:p>
            <a:pPr algn="ctr"/>
            <a:r>
              <a:rPr lang="ru-RU" sz="2000" b="1" dirty="0">
                <a:solidFill>
                  <a:schemeClr val="dk1"/>
                </a:solidFill>
              </a:rPr>
              <a:t> начальной цены договора</a:t>
            </a:r>
            <a:endParaRPr lang="ru-RU" sz="2000" dirty="0"/>
          </a:p>
        </p:txBody>
      </p:sp>
      <p:sp>
        <p:nvSpPr>
          <p:cNvPr id="21" name="Скругленный прямоугольник 12">
            <a:extLst>
              <a:ext uri="{FF2B5EF4-FFF2-40B4-BE49-F238E27FC236}">
                <a16:creationId xmlns:a16="http://schemas.microsoft.com/office/drawing/2014/main" id="{5B3AC34B-2618-4E47-8411-1794FA3449FF}"/>
              </a:ext>
            </a:extLst>
          </p:cNvPr>
          <p:cNvSpPr/>
          <p:nvPr/>
        </p:nvSpPr>
        <p:spPr>
          <a:xfrm>
            <a:off x="3652400" y="2944943"/>
            <a:ext cx="8384925" cy="969777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300" dirty="0"/>
              <a:t>Установить обязанность для заказчика обосновывать начальную цену договора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190978" y="3239350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76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3463</TotalTime>
  <Words>768</Words>
  <Application>Microsoft Macintosh PowerPoint</Application>
  <PresentationFormat>Широкоэкранный</PresentationFormat>
  <Paragraphs>136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Марина Кашина</cp:lastModifiedBy>
  <cp:revision>411</cp:revision>
  <cp:lastPrinted>2020-02-14T17:12:37Z</cp:lastPrinted>
  <dcterms:created xsi:type="dcterms:W3CDTF">2019-01-15T11:09:52Z</dcterms:created>
  <dcterms:modified xsi:type="dcterms:W3CDTF">2020-02-17T22:59:58Z</dcterms:modified>
</cp:coreProperties>
</file>