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33" r:id="rId3"/>
    <p:sldId id="354" r:id="rId4"/>
    <p:sldId id="355" r:id="rId5"/>
    <p:sldId id="337" r:id="rId6"/>
    <p:sldId id="341" r:id="rId7"/>
    <p:sldId id="349" r:id="rId8"/>
    <p:sldId id="346" r:id="rId9"/>
    <p:sldId id="350" r:id="rId10"/>
    <p:sldId id="351" r:id="rId11"/>
    <p:sldId id="323" r:id="rId12"/>
  </p:sldIdLst>
  <p:sldSz cx="9144000" cy="6858000" type="screen4x3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1F3C6B"/>
    <a:srgbClr val="DCEFF0"/>
    <a:srgbClr val="FF0066"/>
    <a:srgbClr val="008080"/>
    <a:srgbClr val="FF7C80"/>
    <a:srgbClr val="9933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5" autoAdjust="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DE6636E-3380-46BB-8164-FEFFEA839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7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7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7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7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2950"/>
            <a:ext cx="4962525" cy="37211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1700"/>
            <a:ext cx="4972050" cy="4464050"/>
          </a:xfrm>
          <a:noFill/>
          <a:ln/>
        </p:spPr>
        <p:txBody>
          <a:bodyPr lIns="90782" tIns="45391" rIns="90782" bIns="45391"/>
          <a:lstStyle/>
          <a:p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2950"/>
            <a:ext cx="4962525" cy="37211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1700"/>
            <a:ext cx="4972050" cy="4464050"/>
          </a:xfrm>
          <a:noFill/>
          <a:ln/>
        </p:spPr>
        <p:txBody>
          <a:bodyPr lIns="90782" tIns="45391" rIns="90782" bIns="45391"/>
          <a:lstStyle/>
          <a:p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2950"/>
            <a:ext cx="4962525" cy="37211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1700"/>
            <a:ext cx="4972050" cy="4464050"/>
          </a:xfrm>
          <a:noFill/>
          <a:ln/>
        </p:spPr>
        <p:txBody>
          <a:bodyPr lIns="90782" tIns="45391" rIns="90782" bIns="45391"/>
          <a:lstStyle/>
          <a:p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2950"/>
            <a:ext cx="4962525" cy="37211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1700"/>
            <a:ext cx="4972050" cy="4464050"/>
          </a:xfrm>
          <a:noFill/>
          <a:ln/>
        </p:spPr>
        <p:txBody>
          <a:bodyPr lIns="90782" tIns="45391" rIns="90782" bIns="45391"/>
          <a:lstStyle/>
          <a:p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2950"/>
            <a:ext cx="4962525" cy="37211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1700"/>
            <a:ext cx="4972050" cy="4464050"/>
          </a:xfrm>
          <a:noFill/>
          <a:ln/>
        </p:spPr>
        <p:txBody>
          <a:bodyPr lIns="90782" tIns="45391" rIns="90782" bIns="45391"/>
          <a:lstStyle/>
          <a:p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83EC-5788-43A1-9CB1-F0A951746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670EF-6012-484F-BDD8-E62A1E637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79C4-7999-4530-BB32-5A6B5165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95380-4C12-4267-AA19-D214FC539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A8F5F-E0F1-4345-AFC0-3C5469963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7D058-39B8-460C-A9B6-9CEDF7C6F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FA154-72C2-474C-B648-1D70986DF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56EA0-8A8A-4583-B6CB-117F1C722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45FD-8A30-4FA9-A9C6-28A27CD90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8B0F5-B232-416C-A550-8E7BEF9EB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684E6-D85A-4220-BED7-277084DF5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DF31B-4821-479A-B49C-B9954855D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604B-4BD2-4AF3-B770-CAA97900D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1E55F54-02B4-4AF7-AA51-CA10A0A33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-107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-107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-107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-107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national@fas.gov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077"/>
          <p:cNvSpPr txBox="1">
            <a:spLocks noChangeArrowheads="1"/>
          </p:cNvSpPr>
          <p:nvPr/>
        </p:nvSpPr>
        <p:spPr bwMode="auto">
          <a:xfrm>
            <a:off x="6303963" y="6080125"/>
            <a:ext cx="2459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sz="2000" dirty="0">
                <a:solidFill>
                  <a:srgbClr val="333399"/>
                </a:solidFill>
                <a:ea typeface="ヒラギノ角ゴ Pro W3"/>
                <a:cs typeface="ヒラギノ角ゴ Pro W3"/>
              </a:rPr>
              <a:t>Москва, </a:t>
            </a:r>
            <a:r>
              <a:rPr lang="en-US" sz="2000" dirty="0" smtClean="0">
                <a:solidFill>
                  <a:srgbClr val="333399"/>
                </a:solidFill>
                <a:ea typeface="ヒラギノ角ゴ Pro W3"/>
                <a:cs typeface="ヒラギノ角ゴ Pro W3"/>
              </a:rPr>
              <a:t>201</a:t>
            </a:r>
            <a:r>
              <a:rPr lang="ru-RU" sz="2000" dirty="0" smtClean="0">
                <a:solidFill>
                  <a:srgbClr val="333399"/>
                </a:solidFill>
                <a:ea typeface="ヒラギノ角ゴ Pro W3"/>
                <a:cs typeface="ヒラギノ角ゴ Pro W3"/>
              </a:rPr>
              <a:t>3 </a:t>
            </a:r>
            <a:r>
              <a:rPr lang="ru-RU" sz="2000" dirty="0">
                <a:solidFill>
                  <a:srgbClr val="333399"/>
                </a:solidFill>
                <a:ea typeface="ヒラギノ角ゴ Pro W3"/>
                <a:cs typeface="ヒラギノ角ゴ Pro W3"/>
              </a:rPr>
              <a:t>г.</a:t>
            </a:r>
          </a:p>
        </p:txBody>
      </p:sp>
      <p:sp>
        <p:nvSpPr>
          <p:cNvPr id="3075" name="Rectangle 3079"/>
          <p:cNvSpPr>
            <a:spLocks noChangeArrowheads="1"/>
          </p:cNvSpPr>
          <p:nvPr/>
        </p:nvSpPr>
        <p:spPr bwMode="auto">
          <a:xfrm>
            <a:off x="971600" y="2924944"/>
            <a:ext cx="783113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spcBef>
                <a:spcPct val="15000"/>
              </a:spcBef>
            </a:pPr>
            <a:r>
              <a:rPr lang="ru-RU" sz="3600" b="1" dirty="0" smtClean="0">
                <a:solidFill>
                  <a:srgbClr val="333399"/>
                </a:solidFill>
              </a:rPr>
              <a:t>Правила ВТО по государственной поддержке сельского хозяйства</a:t>
            </a:r>
            <a:endParaRPr lang="ru-RU" sz="3600" b="1" dirty="0">
              <a:solidFill>
                <a:srgbClr val="333399"/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267744" y="4581128"/>
            <a:ext cx="66247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000" dirty="0">
                <a:solidFill>
                  <a:srgbClr val="333399"/>
                </a:solidFill>
              </a:rPr>
              <a:t>Управление международного экономического </a:t>
            </a:r>
            <a:r>
              <a:rPr lang="ru-RU" sz="2000" dirty="0" smtClean="0">
                <a:solidFill>
                  <a:srgbClr val="333399"/>
                </a:solidFill>
              </a:rPr>
              <a:t>сотрудничества</a:t>
            </a:r>
          </a:p>
          <a:p>
            <a:pPr algn="r">
              <a:spcBef>
                <a:spcPct val="50000"/>
              </a:spcBef>
            </a:pPr>
            <a:r>
              <a:rPr lang="ru-RU" sz="2000" dirty="0" smtClean="0">
                <a:solidFill>
                  <a:srgbClr val="333399"/>
                </a:solidFill>
              </a:rPr>
              <a:t>Управление контроля химической промышленности и агропромышленного комплекса</a:t>
            </a:r>
            <a:endParaRPr lang="ru-RU" sz="2000" dirty="0">
              <a:solidFill>
                <a:srgbClr val="333399"/>
              </a:solidFill>
            </a:endParaRPr>
          </a:p>
        </p:txBody>
      </p:sp>
      <p:sp>
        <p:nvSpPr>
          <p:cNvPr id="3077" name="Rectangle 26"/>
          <p:cNvSpPr>
            <a:spLocks noChangeArrowheads="1"/>
          </p:cNvSpPr>
          <p:nvPr/>
        </p:nvSpPr>
        <p:spPr bwMode="auto">
          <a:xfrm>
            <a:off x="1260475" y="0"/>
            <a:ext cx="788352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b="1">
                <a:solidFill>
                  <a:schemeClr val="bg1"/>
                </a:solidFill>
              </a:rPr>
              <a:t>ФЕДЕРАЛЬНАЯ АНТИМОНОПОЛЬНАЯ </a:t>
            </a:r>
          </a:p>
          <a:p>
            <a:pPr algn="r"/>
            <a:r>
              <a:rPr lang="ru-RU" b="1">
                <a:solidFill>
                  <a:schemeClr val="bg1"/>
                </a:solidFill>
              </a:rPr>
              <a:t>СЛУЖБА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980728"/>
            <a:ext cx="8147248" cy="5145435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sz="2200" b="1" u="sng" dirty="0" smtClean="0">
                <a:latin typeface="+mj-lt"/>
                <a:cs typeface="Times New Roman" pitchFamily="18" charset="0"/>
              </a:rPr>
              <a:t>Классификация мер государственной поддержи сельского хозяйства:</a:t>
            </a:r>
          </a:p>
          <a:p>
            <a:pPr marL="0"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меры, не оказывающие искажающего воздействия на взаимную торговлю </a:t>
            </a:r>
            <a:r>
              <a:rPr lang="ru-RU" sz="1800" i="1" dirty="0" smtClean="0"/>
              <a:t>(аналог «зеленой корзины»)</a:t>
            </a:r>
            <a:r>
              <a:rPr lang="ru-RU" sz="1800" dirty="0" smtClean="0"/>
              <a:t>; </a:t>
            </a:r>
            <a:br>
              <a:rPr lang="ru-RU" sz="1800" dirty="0" smtClean="0"/>
            </a:br>
            <a:r>
              <a:rPr lang="ru-RU" sz="1800" dirty="0" smtClean="0"/>
              <a:t>-  меры, в наибольшей степени оказывающие искажающее воздействие на торговлю </a:t>
            </a:r>
            <a:r>
              <a:rPr lang="ru-RU" sz="1800" i="1" dirty="0" smtClean="0"/>
              <a:t>(экспортные и импортозамещающие субсидии)</a:t>
            </a:r>
            <a:r>
              <a:rPr lang="ru-RU" sz="1800" dirty="0" smtClean="0"/>
              <a:t>;</a:t>
            </a:r>
            <a:br>
              <a:rPr lang="ru-RU" sz="1800" dirty="0" smtClean="0"/>
            </a:br>
            <a:r>
              <a:rPr lang="ru-RU" sz="1800" dirty="0" smtClean="0"/>
              <a:t>- меры, оказывающие искажающее воздействие на взаимную торговлю </a:t>
            </a:r>
            <a:r>
              <a:rPr lang="ru-RU" sz="1800" i="1" dirty="0" smtClean="0"/>
              <a:t>(аналог «янтарной корзины»)</a:t>
            </a:r>
            <a:r>
              <a:rPr lang="ru-RU" sz="1800" dirty="0" smtClean="0"/>
              <a:t>.</a:t>
            </a:r>
          </a:p>
          <a:p>
            <a:pPr marL="0">
              <a:spcBef>
                <a:spcPts val="0"/>
              </a:spcBef>
              <a:buNone/>
            </a:pPr>
            <a:endParaRPr lang="ru-RU" sz="2000" b="1" u="sng" dirty="0" smtClean="0"/>
          </a:p>
          <a:p>
            <a:pPr marL="0">
              <a:spcBef>
                <a:spcPts val="0"/>
              </a:spcBef>
              <a:buNone/>
            </a:pPr>
            <a:r>
              <a:rPr lang="ru-RU" sz="2000" b="1" u="sng" dirty="0" smtClean="0"/>
              <a:t>Обязательства: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800" dirty="0" smtClean="0"/>
              <a:t>меры, в наибольшей степени оказывающие искажающее воздействие на торговлю – </a:t>
            </a:r>
            <a:r>
              <a:rPr lang="ru-RU" sz="1800" b="1" dirty="0" smtClean="0"/>
              <a:t>не более 10 % от валовой стоимости произведенных сельскохозяйственных товаров в целом </a:t>
            </a:r>
            <a:r>
              <a:rPr lang="ru-RU" sz="1800" i="1" dirty="0" smtClean="0"/>
              <a:t>(исключение для Республики Беларусь)</a:t>
            </a:r>
          </a:p>
          <a:p>
            <a:pPr marL="0">
              <a:spcBef>
                <a:spcPts val="0"/>
              </a:spcBef>
              <a:buNone/>
            </a:pPr>
            <a:r>
              <a:rPr lang="ru-RU" sz="1800" dirty="0" smtClean="0"/>
              <a:t>меры, оказывающие искажающее воздействие на взаимную торговлю – </a:t>
            </a:r>
            <a:r>
              <a:rPr lang="ru-RU" sz="1800" b="1" dirty="0" smtClean="0"/>
              <a:t>неприменение.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56EA0-8A8A-4583-B6CB-117F1C72238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</a:rPr>
              <a:t>Соглашение ЕЭП о единых правилах государственной поддержки сельского хозяйства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971550" y="2204864"/>
            <a:ext cx="73453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333399"/>
                </a:solidFill>
              </a:rPr>
              <a:t>СПАСИБО ЗА ВНИМАНИЕ!</a:t>
            </a:r>
          </a:p>
          <a:p>
            <a:pPr algn="ctr"/>
            <a:r>
              <a:rPr lang="en-US" sz="2000" b="1" dirty="0">
                <a:solidFill>
                  <a:srgbClr val="333399"/>
                </a:solidFill>
              </a:rPr>
              <a:t/>
            </a:r>
            <a:br>
              <a:rPr lang="en-US" sz="2000" b="1" dirty="0">
                <a:solidFill>
                  <a:srgbClr val="333399"/>
                </a:solidFill>
              </a:rPr>
            </a:br>
            <a:r>
              <a:rPr lang="en-US" sz="4000" b="1" dirty="0">
                <a:solidFill>
                  <a:srgbClr val="333399"/>
                </a:solidFill>
              </a:rPr>
              <a:t>e-mail: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international@fas.gov.ru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4000" b="1" u="sng" dirty="0" smtClean="0">
                <a:solidFill>
                  <a:schemeClr val="accent1">
                    <a:lumMod val="50000"/>
                  </a:schemeClr>
                </a:solidFill>
              </a:rPr>
              <a:t>geo@fas.gov.ru</a:t>
            </a:r>
            <a:endParaRPr lang="ru-RU" sz="40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80728"/>
            <a:ext cx="8964612" cy="564391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r>
              <a:rPr lang="ru-RU" sz="2800" b="1" u="sng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Соглашение ВТО по сельскому хозяйству определяет особенности регулирования торговли сельскохозяйственными товарами и механизмы применения мер государственной поддержки производства и торговли в данном секторе: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8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- </a:t>
            </a:r>
            <a:r>
              <a:rPr lang="ru-RU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доступ на рынок;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- внутренняя поддержка;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- экспортные субсидии;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компенсационные меры;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санитарные и фитосанитарные меры;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8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Комитет по сельскому хозяйству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endParaRPr lang="ru-RU" sz="2800" b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r>
              <a:rPr lang="ru-RU" sz="2800" b="1" u="sng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1800" b="1" i="1" u="sng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1800" b="1" i="1" u="sng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1800" b="1" i="1" u="sng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6350" y="115888"/>
            <a:ext cx="91376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ts val="2200"/>
              </a:lnSpc>
              <a:spcBef>
                <a:spcPts val="600"/>
              </a:spcBef>
              <a:buClr>
                <a:schemeClr val="tx1"/>
              </a:buClr>
            </a:pPr>
            <a:r>
              <a:rPr lang="ru-RU" sz="2600" b="1">
                <a:solidFill>
                  <a:schemeClr val="bg1"/>
                </a:solidFill>
              </a:rPr>
              <a:t>Соглашение ВТО по сельскому хозяйству</a:t>
            </a: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BC6517-2891-4C91-8B39-CFF4AE1D3476}" type="slidenum">
              <a:rPr lang="ru-RU" sz="1600" b="1">
                <a:solidFill>
                  <a:schemeClr val="bg1"/>
                </a:solidFill>
              </a:rPr>
              <a:pPr algn="r"/>
              <a:t>2</a:t>
            </a:fld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0" y="6021388"/>
            <a:ext cx="79200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80728"/>
            <a:ext cx="8964612" cy="564391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r>
              <a:rPr lang="ru-RU" b="1" u="sng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Доступ на рынок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r>
              <a:rPr lang="ru-RU" sz="24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Тарифные ставки </a:t>
            </a:r>
            <a:r>
              <a:rPr lang="ru-RU" sz="2000" i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(Перечень уступок и обязательств России по товарам)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000" i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000" i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000" i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000" i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r>
              <a:rPr lang="ru-RU" sz="24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Тарифные квоты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0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- мясные квоты </a:t>
            </a:r>
            <a:r>
              <a:rPr lang="ru-RU" sz="2000" i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(мясо домашней птицы, свинина и говядина)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0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- молочная сыворотка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4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Специальные защитные положения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0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применение дополнительной пошлины  к товарам, в отношении которых меры защиты были трансформированы в таможенные пошлины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0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endParaRPr lang="ru-RU" sz="2400" b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1800" b="1" i="1" u="sng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1800" b="1" i="1" u="sng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1800" b="1" i="1" u="sng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6350" y="115888"/>
            <a:ext cx="91376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ts val="2200"/>
              </a:lnSpc>
              <a:spcBef>
                <a:spcPts val="600"/>
              </a:spcBef>
              <a:buClr>
                <a:schemeClr val="tx1"/>
              </a:buClr>
            </a:pPr>
            <a:r>
              <a:rPr lang="ru-RU" sz="2600" b="1">
                <a:solidFill>
                  <a:schemeClr val="bg1"/>
                </a:solidFill>
              </a:rPr>
              <a:t>Соглашение ВТО по сельскому хозяйству</a:t>
            </a: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BC6517-2891-4C91-8B39-CFF4AE1D3476}" type="slidenum">
              <a:rPr lang="ru-RU" sz="1600" b="1">
                <a:solidFill>
                  <a:schemeClr val="bg1"/>
                </a:solidFill>
              </a:rPr>
              <a:pPr algn="r"/>
              <a:t>3</a:t>
            </a:fld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0" y="6021388"/>
            <a:ext cx="79200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solidFill>
                <a:srgbClr val="333399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536" y="2060848"/>
          <a:ext cx="7776864" cy="1381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333399"/>
                          </a:solidFill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b="0" dirty="0" smtClean="0">
                          <a:solidFill>
                            <a:srgbClr val="333399"/>
                          </a:solidFill>
                        </a:rPr>
                        <a:t>ср.взвешенная ставка </a:t>
                      </a:r>
                      <a:endParaRPr lang="ru-RU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333399"/>
                          </a:solidFill>
                        </a:rPr>
                        <a:t>Обязательства</a:t>
                      </a:r>
                      <a:r>
                        <a:rPr lang="ru-RU" b="0" baseline="0" dirty="0" smtClean="0">
                          <a:solidFill>
                            <a:srgbClr val="333399"/>
                          </a:solidFill>
                        </a:rPr>
                        <a:t> ВТО</a:t>
                      </a:r>
                      <a:endParaRPr lang="ru-RU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72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333399"/>
                          </a:solidFill>
                        </a:rPr>
                        <a:t>Начальный уровень</a:t>
                      </a:r>
                      <a:endParaRPr lang="ru-RU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333399"/>
                          </a:solidFill>
                        </a:rPr>
                        <a:t>Конечный уровень</a:t>
                      </a:r>
                      <a:endParaRPr lang="ru-RU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333399"/>
                          </a:solidFill>
                        </a:rPr>
                        <a:t>С/</a:t>
                      </a:r>
                      <a:r>
                        <a:rPr lang="ru-RU" b="1" dirty="0" err="1" smtClean="0">
                          <a:solidFill>
                            <a:srgbClr val="333399"/>
                          </a:solidFill>
                        </a:rPr>
                        <a:t>х</a:t>
                      </a:r>
                      <a:r>
                        <a:rPr lang="ru-RU" b="1" dirty="0" smtClean="0">
                          <a:solidFill>
                            <a:srgbClr val="333399"/>
                          </a:solidFill>
                        </a:rPr>
                        <a:t> товары</a:t>
                      </a:r>
                      <a:endParaRPr lang="ru-RU" b="1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333399"/>
                          </a:solidFill>
                        </a:rPr>
                        <a:t>15,6</a:t>
                      </a:r>
                      <a:endParaRPr lang="ru-RU" b="1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333399"/>
                          </a:solidFill>
                        </a:rPr>
                        <a:t>15,2</a:t>
                      </a:r>
                      <a:endParaRPr lang="ru-RU" b="1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333399"/>
                          </a:solidFill>
                        </a:rPr>
                        <a:t>11,3</a:t>
                      </a:r>
                      <a:endParaRPr lang="ru-RU" b="1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80728"/>
            <a:ext cx="8964612" cy="564391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r>
              <a:rPr lang="ru-RU" sz="2200" b="1" u="sng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Внутренняя поддержка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2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меры внутренней поддержки, подлежащие сокращению («янтарная корзина»);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2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меры внутренней поддержки, не подлежащие сокращению («зеленая корзина»).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2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Обязательства по сокращению – «Общий АПП»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200" b="1" u="sng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Общий АПП включает</a:t>
            </a:r>
            <a:r>
              <a:rPr lang="ru-RU" sz="22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(в денежном эквиваленте):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2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внутреннюю поддержку, связанную с конкретным продуктом;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2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внутреннюю поддержку, не связанную с конкретным продуктом.  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200" b="1" dirty="0" smtClean="0">
                <a:ea typeface="ＭＳ Ｐゴシック" pitchFamily="34" charset="-128"/>
                <a:cs typeface="Times New Roman" pitchFamily="18" charset="0"/>
              </a:rPr>
              <a:t>Контроль выполнения обязательств по сокращению – через «Текущий АПП»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200" b="1" u="sng" dirty="0" smtClean="0">
                <a:ea typeface="ＭＳ Ｐゴシック" pitchFamily="34" charset="-128"/>
                <a:cs typeface="Times New Roman" pitchFamily="18" charset="0"/>
              </a:rPr>
              <a:t>Текущий АПП не включает: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200" dirty="0" smtClean="0">
                <a:ea typeface="ＭＳ Ｐゴシック" pitchFamily="34" charset="-128"/>
                <a:cs typeface="Times New Roman" pitchFamily="18" charset="0"/>
              </a:rPr>
              <a:t> меры «зеленой корзины»;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200" dirty="0" smtClean="0">
                <a:ea typeface="ＭＳ Ｐゴシック" pitchFamily="34" charset="-128"/>
                <a:cs typeface="Times New Roman" pitchFamily="18" charset="0"/>
              </a:rPr>
              <a:t> поддержку, отвечающую правилу «</a:t>
            </a:r>
            <a:r>
              <a:rPr lang="en-US" sz="2200" dirty="0" smtClean="0">
                <a:ea typeface="ＭＳ Ｐゴシック" pitchFamily="34" charset="-128"/>
                <a:cs typeface="Times New Roman" pitchFamily="18" charset="0"/>
              </a:rPr>
              <a:t>de </a:t>
            </a:r>
            <a:r>
              <a:rPr lang="en-US" sz="2200" dirty="0" err="1" smtClean="0">
                <a:ea typeface="ＭＳ Ｐゴシック" pitchFamily="34" charset="-128"/>
                <a:cs typeface="Times New Roman" pitchFamily="18" charset="0"/>
              </a:rPr>
              <a:t>minimis</a:t>
            </a:r>
            <a:r>
              <a:rPr lang="ru-RU" sz="2200" dirty="0" smtClean="0">
                <a:ea typeface="ＭＳ Ｐゴシック" pitchFamily="34" charset="-128"/>
                <a:cs typeface="Times New Roman" pitchFamily="18" charset="0"/>
              </a:rPr>
              <a:t>»;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r>
              <a:rPr lang="ru-RU" sz="2200" i="1" dirty="0" smtClean="0"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sz="2200" dirty="0" smtClean="0">
                <a:ea typeface="ＭＳ Ｐゴシック" pitchFamily="34" charset="-128"/>
                <a:cs typeface="Times New Roman" pitchFamily="18" charset="0"/>
              </a:rPr>
              <a:t>прямые выплаты по программам ограничения производства, соответствующие критериям, установленным в Соглашении.</a:t>
            </a:r>
            <a:r>
              <a:rPr lang="ru-RU" sz="2200" i="1" dirty="0" smtClean="0">
                <a:ea typeface="ＭＳ Ｐゴシック" pitchFamily="34" charset="-128"/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Char char="-"/>
            </a:pPr>
            <a:endParaRPr lang="ru-RU" sz="2400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r>
              <a:rPr lang="ru-RU" sz="2400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None/>
            </a:pPr>
            <a:endParaRPr lang="ru-RU" sz="2800" b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b="1" u="sng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1800" b="1" i="1" u="sng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1800" b="1" i="1" u="sng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1800" b="1" i="1" u="sng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SzPct val="150000"/>
              <a:buFontTx/>
              <a:buNone/>
            </a:pPr>
            <a:endParaRPr lang="ru-RU" sz="2400" b="1" u="sng" dirty="0" smtClean="0">
              <a:ea typeface="ＭＳ Ｐゴシック" pitchFamily="34" charset="-128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6350" y="115888"/>
            <a:ext cx="91376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ts val="2200"/>
              </a:lnSpc>
              <a:spcBef>
                <a:spcPts val="600"/>
              </a:spcBef>
              <a:buClr>
                <a:schemeClr val="tx1"/>
              </a:buClr>
            </a:pPr>
            <a:r>
              <a:rPr lang="ru-RU" sz="2600" b="1" dirty="0">
                <a:solidFill>
                  <a:schemeClr val="bg1"/>
                </a:solidFill>
              </a:rPr>
              <a:t>Соглашение ВТО по сельскому хозяйству</a:t>
            </a: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BC6517-2891-4C91-8B39-CFF4AE1D3476}" type="slidenum">
              <a:rPr lang="ru-RU" sz="1600" b="1">
                <a:solidFill>
                  <a:schemeClr val="bg1"/>
                </a:solidFill>
              </a:rPr>
              <a:pPr algn="r"/>
              <a:t>4</a:t>
            </a:fld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0" y="6021388"/>
            <a:ext cx="79200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908720"/>
            <a:ext cx="8784975" cy="568863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+mj-lt"/>
                <a:cs typeface="Times New Roman" pitchFamily="18" charset="0"/>
              </a:rPr>
              <a:t>«Зеленая корзина» ВТО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(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Базовые критерии)</a:t>
            </a:r>
          </a:p>
          <a:p>
            <a:pPr>
              <a:buNone/>
            </a:pPr>
            <a:endParaRPr lang="ru-RU" sz="1200" u="sng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u="sng" dirty="0" smtClean="0">
                <a:latin typeface="+mj-lt"/>
                <a:cs typeface="Times New Roman" pitchFamily="18" charset="0"/>
              </a:rPr>
              <a:t>Главное требование ВТО </a:t>
            </a:r>
            <a:r>
              <a:rPr lang="ru-RU" sz="2400" u="sng" dirty="0" smtClean="0">
                <a:latin typeface="+mj-lt"/>
                <a:cs typeface="Times New Roman" pitchFamily="18" charset="0"/>
              </a:rPr>
              <a:t>- меры поддержки в наименьшей степени должны оказывать искажающее влияние на торговлю или производство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+mj-lt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+mj-lt"/>
                <a:cs typeface="Times New Roman" pitchFamily="18" charset="0"/>
              </a:rPr>
              <a:t>Предоставляются из государственного бюджета (включая невостребованные правительством доходы) в рамках правительственных программ, а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не за счет перечисления средств от потребителей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+mj-lt"/>
                <a:cs typeface="Times New Roman" pitchFamily="18" charset="0"/>
              </a:rPr>
              <a:t>Не приводят к поддержанию цен производителей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latin typeface="+mj-lt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atin typeface="+mj-lt"/>
                <a:cs typeface="Times New Roman" pitchFamily="18" charset="0"/>
              </a:rPr>
              <a:t>Страна-член ВТО должна доказать и обосновать соответствие нотифицируемых мер критериям «зеленой корзины»</a:t>
            </a: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/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6350" y="115888"/>
            <a:ext cx="91376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ts val="2200"/>
              </a:lnSpc>
              <a:spcBef>
                <a:spcPts val="600"/>
              </a:spcBef>
              <a:buClr>
                <a:schemeClr val="tx1"/>
              </a:buClr>
            </a:pPr>
            <a:r>
              <a:rPr lang="ru-RU" sz="2800" b="1" dirty="0" smtClean="0">
                <a:solidFill>
                  <a:schemeClr val="bg1"/>
                </a:solidFill>
              </a:rPr>
              <a:t>  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4DDF166-6DFF-4CF6-9A99-AACE10F5AC84}" type="slidenum">
              <a:rPr lang="ru-RU" sz="1600" b="1">
                <a:solidFill>
                  <a:schemeClr val="bg1"/>
                </a:solidFill>
              </a:rPr>
              <a:pPr algn="r"/>
              <a:t>5</a:t>
            </a:fld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251520" y="6021288"/>
            <a:ext cx="79200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solidFill>
                <a:srgbClr val="3333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6632"/>
            <a:ext cx="91440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lnSpc>
                <a:spcPts val="2200"/>
              </a:lnSpc>
              <a:spcBef>
                <a:spcPts val="600"/>
              </a:spcBef>
              <a:buClr>
                <a:schemeClr val="tx1"/>
              </a:buClr>
            </a:pPr>
            <a:r>
              <a:rPr lang="ru-RU" sz="2600" b="1" dirty="0" smtClean="0">
                <a:solidFill>
                  <a:schemeClr val="bg1"/>
                </a:solidFill>
              </a:rPr>
              <a:t>Соглашение ВТО по сельскому хозяйству</a:t>
            </a:r>
            <a:endParaRPr lang="ru-RU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" y="908721"/>
            <a:ext cx="9144000" cy="5644480"/>
          </a:xfrm>
        </p:spPr>
        <p:txBody>
          <a:bodyPr/>
          <a:lstStyle/>
          <a:p>
            <a:pPr algn="ctr">
              <a:buNone/>
            </a:pPr>
            <a:r>
              <a:rPr lang="ru-RU" sz="2200" b="1" dirty="0" smtClean="0">
                <a:latin typeface="+mj-lt"/>
                <a:cs typeface="Times New Roman" pitchFamily="18" charset="0"/>
              </a:rPr>
              <a:t>«Зеленая корзина» - границы мер государственной поддержки</a:t>
            </a:r>
            <a:endParaRPr lang="ru-RU" sz="2200" b="1" u="sng" dirty="0" smtClean="0">
              <a:latin typeface="+mj-lt"/>
              <a:ea typeface="ＭＳ Ｐゴシック" pitchFamily="34" charset="-128"/>
            </a:endParaRPr>
          </a:p>
        </p:txBody>
      </p:sp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839FA63-67D1-4CAD-942A-3689C0D6C05B}" type="slidenum">
              <a:rPr lang="ru-RU" sz="1600" b="1">
                <a:solidFill>
                  <a:schemeClr val="bg1"/>
                </a:solidFill>
              </a:rPr>
              <a:pPr algn="r"/>
              <a:t>6</a:t>
            </a:fld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0" y="6021388"/>
            <a:ext cx="79200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solidFill>
                <a:srgbClr val="333399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495833"/>
          <a:ext cx="8784976" cy="488549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92488"/>
                <a:gridCol w="4392488"/>
              </a:tblGrid>
              <a:tr h="3687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Меры</a:t>
                      </a:r>
                      <a:r>
                        <a:rPr lang="ru-RU" baseline="0" dirty="0" smtClean="0">
                          <a:solidFill>
                            <a:srgbClr val="333399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общего</a:t>
                      </a:r>
                      <a:r>
                        <a:rPr lang="ru-RU" baseline="0" dirty="0" smtClean="0">
                          <a:solidFill>
                            <a:srgbClr val="333399"/>
                          </a:solidFill>
                        </a:rPr>
                        <a:t>  характера</a:t>
                      </a:r>
                      <a:endParaRPr lang="ru-RU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solidFill>
                            <a:srgbClr val="333399"/>
                          </a:solidFill>
                        </a:rPr>
                        <a:t>Прямые платежи</a:t>
                      </a:r>
                      <a:endParaRPr lang="ru-RU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7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 исследования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 «несвязанная» поддержка доходов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8380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baseline="0" dirty="0" smtClean="0">
                          <a:solidFill>
                            <a:srgbClr val="333399"/>
                          </a:solidFill>
                        </a:rPr>
                        <a:t> борьба с вредителями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участие в программах страхования</a:t>
                      </a:r>
                      <a:r>
                        <a:rPr lang="ru-RU" sz="1600" baseline="0" dirty="0" smtClean="0">
                          <a:solidFill>
                            <a:srgbClr val="333399"/>
                          </a:solidFill>
                        </a:rPr>
                        <a:t> и обеспечения доходов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8380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 подготовка кадров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 выплаты в порядке помощи при стихийных</a:t>
                      </a:r>
                      <a:r>
                        <a:rPr lang="ru-RU" sz="1600" baseline="0" dirty="0" smtClean="0">
                          <a:solidFill>
                            <a:srgbClr val="333399"/>
                          </a:solidFill>
                        </a:rPr>
                        <a:t> бедствиях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8380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 обучение/консультационные</a:t>
                      </a:r>
                      <a:r>
                        <a:rPr lang="ru-RU" sz="1600" baseline="0" dirty="0" smtClean="0">
                          <a:solidFill>
                            <a:srgbClr val="333399"/>
                          </a:solidFill>
                        </a:rPr>
                        <a:t> услуги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333399"/>
                          </a:solidFill>
                        </a:rPr>
                        <a:t>содействие структурным изменениям</a:t>
                      </a: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rgbClr val="333399"/>
                          </a:solidFill>
                        </a:rPr>
                        <a:t> прекращение производства;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7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 инспекционные услуги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- прекращение использования ресурсов;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8380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 меры</a:t>
                      </a:r>
                      <a:r>
                        <a:rPr lang="ru-RU" sz="1600" baseline="0" dirty="0" smtClean="0">
                          <a:solidFill>
                            <a:srgbClr val="333399"/>
                          </a:solidFill>
                        </a:rPr>
                        <a:t> по маркетингу и продвижению на рынок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- стимулирование инвестиций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7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 меры по инфраструктурному обеспечению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 программы окружающей среды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82961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Создание государственных резервов для обеспечения продовольственной безопасности</a:t>
                      </a:r>
                      <a:endParaRPr lang="ru-RU" sz="1600" b="1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программы региональной помощи</a:t>
                      </a:r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7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333399"/>
                          </a:solidFill>
                        </a:rPr>
                        <a:t>Внутренняя продовольственная помощь</a:t>
                      </a:r>
                      <a:endParaRPr lang="ru-RU" sz="1600" b="1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33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116632"/>
            <a:ext cx="9144000" cy="37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lnSpc>
                <a:spcPts val="2200"/>
              </a:lnSpc>
              <a:spcBef>
                <a:spcPts val="600"/>
              </a:spcBef>
              <a:buClr>
                <a:schemeClr val="tx1"/>
              </a:buClr>
            </a:pPr>
            <a:r>
              <a:rPr lang="ru-RU" sz="2600" b="1" dirty="0" smtClean="0">
                <a:solidFill>
                  <a:schemeClr val="bg1"/>
                </a:solidFill>
              </a:rPr>
              <a:t>Соглашение ВТО по сельскому хозяйству</a:t>
            </a:r>
            <a:endParaRPr lang="ru-RU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50405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«Янтарная корзина» ВТО</a:t>
            </a:r>
            <a:r>
              <a:rPr lang="ru-RU" b="1" dirty="0" smtClean="0">
                <a:cs typeface="Times New Roman" pitchFamily="18" charset="0"/>
              </a:rPr>
              <a:t/>
            </a:r>
            <a:br>
              <a:rPr lang="ru-RU" b="1" dirty="0" smtClean="0"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512" y="1412776"/>
            <a:ext cx="4248472" cy="2016224"/>
          </a:xfrm>
          <a:noFill/>
          <a:ln w="38100">
            <a:solidFill>
              <a:srgbClr val="333399"/>
            </a:solidFill>
          </a:ln>
        </p:spPr>
        <p:txBody>
          <a:bodyPr anchor="ctr"/>
          <a:lstStyle/>
          <a:p>
            <a:pPr lvl="0" algn="ctr">
              <a:buNone/>
            </a:pPr>
            <a:r>
              <a:rPr lang="ru-RU" sz="1800" b="1" u="sng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Внутренняя поддержка, связанная с конкретным продуктом</a:t>
            </a:r>
          </a:p>
          <a:p>
            <a:pPr lvl="0" algn="ctr">
              <a:buNone/>
            </a:pPr>
            <a:r>
              <a:rPr lang="ru-RU" sz="18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предоставляется государством на производство, продажу, транспортировку и т.д. конкретных сельскохозяйственных товаров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2379C4-7999-4530-BB32-5A6B5165B86F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3645024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поддержка рыночных цен</a:t>
            </a:r>
          </a:p>
          <a:p>
            <a:r>
              <a:rPr lang="ru-RU" sz="16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субсидии на отдельные виды продукции</a:t>
            </a:r>
            <a:endParaRPr lang="ru-RU" sz="1600" b="1" i="1" dirty="0" smtClean="0">
              <a:solidFill>
                <a:schemeClr val="accent6"/>
              </a:solidFill>
              <a:latin typeface="+mj-lt"/>
              <a:cs typeface="Times New Roman" pitchFamily="18" charset="0"/>
            </a:endParaRPr>
          </a:p>
          <a:p>
            <a:pPr algn="ctr"/>
            <a:endParaRPr lang="ru-RU" sz="1600" b="1" i="1" u="sng" dirty="0" smtClean="0">
              <a:solidFill>
                <a:schemeClr val="accent6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ru-RU" sz="1600" b="1" i="1" u="sng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К ним также относятся :</a:t>
            </a:r>
          </a:p>
          <a:p>
            <a:r>
              <a:rPr lang="ru-RU" sz="16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 компенсация части затрат на закупаемые комбикорма</a:t>
            </a:r>
          </a:p>
          <a:p>
            <a:r>
              <a:rPr lang="ru-RU" sz="16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компенсация затрат на транспортировку конкретных сельскохозяйственных продуктов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2195736" y="3429000"/>
            <a:ext cx="216024" cy="216024"/>
          </a:xfrm>
          <a:prstGeom prst="downArrow">
            <a:avLst/>
          </a:prstGeom>
          <a:ln w="38100"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2"/>
          <p:cNvSpPr txBox="1">
            <a:spLocks/>
          </p:cNvSpPr>
          <p:nvPr/>
        </p:nvSpPr>
        <p:spPr bwMode="auto">
          <a:xfrm>
            <a:off x="4716016" y="1412776"/>
            <a:ext cx="4248472" cy="1944216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1800" b="1" u="sng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Внутренняя поддержка, не связанная с конкретным продуктом</a:t>
            </a:r>
            <a:r>
              <a:rPr lang="ru-RU" sz="1800" b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18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предоставляется государством на производство, но которую невозможно распределить по отдельным </a:t>
            </a:r>
            <a:r>
              <a:rPr lang="ru-RU" sz="16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товарам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6732240" y="3356992"/>
            <a:ext cx="216024" cy="216024"/>
          </a:xfrm>
          <a:prstGeom prst="downArrow">
            <a:avLst/>
          </a:prstGeom>
          <a:ln w="38100">
            <a:solidFill>
              <a:srgbClr val="1F3C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716016" y="3717032"/>
            <a:ext cx="4248472" cy="2808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предоставление  электроэнергии сельхозпроизводителям по льготным ценам</a:t>
            </a:r>
          </a:p>
          <a:p>
            <a:r>
              <a:rPr lang="ru-RU" sz="16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предоставление льгот по оплате стоимости горюче – смазочных материалов</a:t>
            </a:r>
          </a:p>
          <a:p>
            <a:r>
              <a:rPr lang="ru-RU" sz="16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кредитование сельхозпроизводителей на льготных условиях</a:t>
            </a:r>
          </a:p>
          <a:p>
            <a:r>
              <a:rPr lang="ru-RU" sz="1600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капиталовложения производственного назначения</a:t>
            </a:r>
          </a:p>
          <a:p>
            <a:endParaRPr lang="ru-RU" sz="1650" dirty="0" smtClean="0">
              <a:solidFill>
                <a:schemeClr val="accent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88640"/>
            <a:ext cx="91440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lnSpc>
                <a:spcPts val="2200"/>
              </a:lnSpc>
              <a:spcBef>
                <a:spcPts val="600"/>
              </a:spcBef>
              <a:buClr>
                <a:schemeClr val="tx1"/>
              </a:buClr>
            </a:pPr>
            <a:r>
              <a:rPr lang="ru-RU" sz="2600" b="1" dirty="0" smtClean="0">
                <a:solidFill>
                  <a:schemeClr val="bg1"/>
                </a:solidFill>
              </a:rPr>
              <a:t>Соглашение ВТО по сельскому хозяй</a:t>
            </a:r>
            <a:r>
              <a:rPr lang="ru-RU" b="1" dirty="0" smtClean="0">
                <a:solidFill>
                  <a:schemeClr val="bg1"/>
                </a:solidFill>
              </a:rPr>
              <a:t>ству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908720"/>
            <a:ext cx="8147248" cy="5145435"/>
          </a:xfrm>
        </p:spPr>
        <p:txBody>
          <a:bodyPr/>
          <a:lstStyle/>
          <a:p>
            <a:pPr marL="0" indent="0" algn="ctr">
              <a:buNone/>
            </a:pPr>
            <a:r>
              <a:rPr lang="ru-RU" sz="2300" b="1" u="sng" dirty="0" smtClean="0">
                <a:latin typeface="+mj-lt"/>
                <a:cs typeface="Times New Roman" pitchFamily="18" charset="0"/>
              </a:rPr>
              <a:t>Обязательства Российской Федерации по ограничению внутренней поддержки </a:t>
            </a:r>
            <a:r>
              <a:rPr lang="ru-RU" sz="1800" i="1" dirty="0" smtClean="0">
                <a:latin typeface="+mj-lt"/>
                <a:cs typeface="Times New Roman" pitchFamily="18" charset="0"/>
              </a:rPr>
              <a:t>(млрд. долл.США) </a:t>
            </a:r>
          </a:p>
          <a:p>
            <a:pPr marL="0" indent="0" algn="ctr">
              <a:buNone/>
            </a:pPr>
            <a:endParaRPr lang="ru-RU" sz="2300" b="1" u="sng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b="1" u="sng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b="1" u="sng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b="1" u="sng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300" b="1" u="sng" dirty="0" smtClean="0">
                <a:latin typeface="+mj-lt"/>
                <a:cs typeface="Times New Roman" pitchFamily="18" charset="0"/>
              </a:rPr>
              <a:t>Государственная программа развития сельского хозяйства на период до 2020 года </a:t>
            </a:r>
            <a:r>
              <a:rPr lang="ru-RU" sz="2400" i="1" dirty="0" smtClean="0">
                <a:cs typeface="Times New Roman" pitchFamily="18" charset="0"/>
              </a:rPr>
              <a:t>(</a:t>
            </a:r>
            <a:r>
              <a:rPr lang="ru-RU" sz="1800" i="1" dirty="0" smtClean="0">
                <a:cs typeface="Times New Roman" pitchFamily="18" charset="0"/>
              </a:rPr>
              <a:t>млрд. долл.США) </a:t>
            </a:r>
          </a:p>
          <a:p>
            <a:pPr marL="0" indent="0" algn="ctr">
              <a:buNone/>
            </a:pPr>
            <a:endParaRPr lang="ru-RU" sz="2300" b="1" u="sng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b="1" u="sng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b="1" u="sng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b="1" u="sng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b="1" u="sng" dirty="0" smtClean="0">
              <a:latin typeface="+mj-lt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b="1" u="sng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ru-RU" sz="2300" b="1" dirty="0" smtClean="0">
              <a:latin typeface="+mj-lt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56EA0-8A8A-4583-B6CB-117F1C72238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350" y="0"/>
            <a:ext cx="9137650" cy="38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ts val="2200"/>
              </a:lnSpc>
              <a:spcBef>
                <a:spcPts val="600"/>
              </a:spcBef>
              <a:buClr>
                <a:schemeClr val="tx1"/>
              </a:buClr>
            </a:pP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b="1" kern="0" dirty="0" smtClean="0">
                <a:solidFill>
                  <a:srgbClr val="FFFFFF"/>
                </a:solidFill>
                <a:latin typeface="Arial"/>
                <a:ea typeface="ＭＳ Ｐゴシック" charset="-128"/>
              </a:rPr>
              <a:t>Соглашение ВТО по сельскому хозяйству</a:t>
            </a:r>
            <a:endParaRPr lang="ru-RU" sz="2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1844824"/>
          <a:ext cx="8352925" cy="1005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3269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2012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2013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2014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2015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2016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2017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2018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/>
                </a:tc>
              </a:tr>
              <a:tr h="326948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333399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9,0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333399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9,0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333399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8,1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333399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7,2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333399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6,3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333399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5,4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333399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4,4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4221088"/>
          <a:ext cx="8496947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99013"/>
                <a:gridCol w="1182989"/>
                <a:gridCol w="1182989"/>
                <a:gridCol w="1182989"/>
                <a:gridCol w="1182989"/>
                <a:gridCol w="1182989"/>
                <a:gridCol w="1182989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2013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2014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2015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2016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2017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2018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Зеленая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3,8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5,7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6,1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6,1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6,5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6,7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Янтарная</a:t>
                      </a:r>
                      <a:r>
                        <a:rPr lang="ru-RU" baseline="0" dirty="0" smtClean="0">
                          <a:solidFill>
                            <a:srgbClr val="333399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5,7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6,1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6,5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6,2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6,6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7,1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Итого: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9,5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11,8 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11,8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12,2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13,1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99"/>
                          </a:solidFill>
                        </a:rPr>
                        <a:t>13,9</a:t>
                      </a:r>
                      <a:endParaRPr lang="ru-RU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8147248" cy="5328592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latin typeface="+mj-lt"/>
                <a:cs typeface="Times New Roman" pitchFamily="18" charset="0"/>
              </a:rPr>
              <a:t>Экспортные субсидии: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  <a:cs typeface="Times New Roman" pitchFamily="18" charset="0"/>
              </a:rPr>
              <a:t>прямые выплаты в зависимости от осуществления экспорта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  <a:cs typeface="Times New Roman" pitchFamily="18" charset="0"/>
              </a:rPr>
              <a:t>передача некоммерческих запасов для экспорта по цене, ниже цены внутреннего рынка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  <a:cs typeface="Times New Roman" pitchFamily="18" charset="0"/>
              </a:rPr>
              <a:t>субсидирование для снижения издержек при экспорте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  <a:cs typeface="Times New Roman" pitchFamily="18" charset="0"/>
              </a:rPr>
              <a:t>льготные тарифы на внутренние перевозки при поставках на экспорт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  <a:cs typeface="Times New Roman" pitchFamily="18" charset="0"/>
              </a:rPr>
              <a:t>субсидирование сельхозпродукции для получения экспортного продукта </a:t>
            </a:r>
          </a:p>
          <a:p>
            <a:pPr marL="0" indent="0">
              <a:buNone/>
            </a:pPr>
            <a:r>
              <a:rPr lang="ru-RU" b="1" dirty="0" smtClean="0">
                <a:latin typeface="+mj-lt"/>
                <a:cs typeface="Times New Roman" pitchFamily="18" charset="0"/>
              </a:rPr>
              <a:t>Обязательства Российской Федерации – не предоставлять экспортные субсидии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>
              <a:buNone/>
            </a:pP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56EA0-8A8A-4583-B6CB-117F1C72238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350" y="116632"/>
            <a:ext cx="9137650" cy="37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ts val="2200"/>
              </a:lnSpc>
              <a:spcBef>
                <a:spcPts val="600"/>
              </a:spcBef>
              <a:buClr>
                <a:schemeClr val="tx1"/>
              </a:buClr>
            </a:pPr>
            <a:r>
              <a:rPr lang="ru-RU" sz="2600" b="1" dirty="0" smtClean="0">
                <a:solidFill>
                  <a:schemeClr val="bg1"/>
                </a:solidFill>
              </a:rPr>
              <a:t>Соглашение ВТО по сельскому хозяйству</a:t>
            </a:r>
            <a:endParaRPr lang="ru-RU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10526</TotalTime>
  <Words>714</Words>
  <Application>Microsoft Office PowerPoint</Application>
  <PresentationFormat>Экран (4:3)</PresentationFormat>
  <Paragraphs>232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 «Янтарная корзина» ВТО </vt:lpstr>
      <vt:lpstr>Слайд 8</vt:lpstr>
      <vt:lpstr>Слайд 9</vt:lpstr>
      <vt:lpstr>Слайд 10</vt:lpstr>
      <vt:lpstr>Слайд 11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mirochinenko</cp:lastModifiedBy>
  <cp:revision>461</cp:revision>
  <cp:lastPrinted>2010-03-02T18:14:00Z</cp:lastPrinted>
  <dcterms:created xsi:type="dcterms:W3CDTF">2010-03-02T20:46:28Z</dcterms:created>
  <dcterms:modified xsi:type="dcterms:W3CDTF">2013-05-08T07:55:21Z</dcterms:modified>
</cp:coreProperties>
</file>